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3"/>
  </p:notesMasterIdLst>
  <p:handoutMasterIdLst>
    <p:handoutMasterId r:id="rId54"/>
  </p:handoutMasterIdLst>
  <p:sldIdLst>
    <p:sldId id="1342" r:id="rId2"/>
    <p:sldId id="1343" r:id="rId3"/>
    <p:sldId id="1344" r:id="rId4"/>
    <p:sldId id="1484" r:id="rId5"/>
    <p:sldId id="1346" r:id="rId6"/>
    <p:sldId id="1347" r:id="rId7"/>
    <p:sldId id="1780" r:id="rId8"/>
    <p:sldId id="1349" r:id="rId9"/>
    <p:sldId id="1350" r:id="rId10"/>
    <p:sldId id="1351" r:id="rId11"/>
    <p:sldId id="1352" r:id="rId12"/>
    <p:sldId id="1730" r:id="rId13"/>
    <p:sldId id="1355" r:id="rId14"/>
    <p:sldId id="1782" r:id="rId15"/>
    <p:sldId id="1783" r:id="rId16"/>
    <p:sldId id="1703" r:id="rId17"/>
    <p:sldId id="1760" r:id="rId18"/>
    <p:sldId id="1761" r:id="rId19"/>
    <p:sldId id="1762" r:id="rId20"/>
    <p:sldId id="1689" r:id="rId21"/>
    <p:sldId id="1364" r:id="rId22"/>
    <p:sldId id="1441" r:id="rId23"/>
    <p:sldId id="1618" r:id="rId24"/>
    <p:sldId id="1785" r:id="rId25"/>
    <p:sldId id="1786" r:id="rId26"/>
    <p:sldId id="1787" r:id="rId27"/>
    <p:sldId id="1789" r:id="rId28"/>
    <p:sldId id="1784" r:id="rId29"/>
    <p:sldId id="1788" r:id="rId30"/>
    <p:sldId id="1791" r:id="rId31"/>
    <p:sldId id="1792" r:id="rId32"/>
    <p:sldId id="1790" r:id="rId33"/>
    <p:sldId id="1793" r:id="rId34"/>
    <p:sldId id="1794" r:id="rId35"/>
    <p:sldId id="1795" r:id="rId36"/>
    <p:sldId id="1544" r:id="rId37"/>
    <p:sldId id="1635" r:id="rId38"/>
    <p:sldId id="1797" r:id="rId39"/>
    <p:sldId id="1798" r:id="rId40"/>
    <p:sldId id="1799" r:id="rId41"/>
    <p:sldId id="1808" r:id="rId42"/>
    <p:sldId id="1800" r:id="rId43"/>
    <p:sldId id="1804" r:id="rId44"/>
    <p:sldId id="1809" r:id="rId45"/>
    <p:sldId id="1801" r:id="rId46"/>
    <p:sldId id="1803" r:id="rId47"/>
    <p:sldId id="1805" r:id="rId48"/>
    <p:sldId id="1806" r:id="rId49"/>
    <p:sldId id="1807" r:id="rId50"/>
    <p:sldId id="1763" r:id="rId51"/>
    <p:sldId id="1765" r:id="rId52"/>
  </p:sldIdLst>
  <p:sldSz cx="9144000" cy="6858000" type="screen4x3"/>
  <p:notesSz cx="7010400" cy="9296400"/>
  <p:embeddedFontLst>
    <p:embeddedFont>
      <p:font typeface="Tahoma" panose="020B0604030504040204" pitchFamily="34" charset="0"/>
      <p:regular r:id="rId55"/>
      <p:bold r:id="rId56"/>
    </p:embeddedFont>
  </p:embeddedFontLst>
  <p:defaultTextStyle>
    <a:defPPr>
      <a:defRPr lang="en-GB"/>
    </a:defPPr>
    <a:lvl1pPr algn="l" rtl="0" fontAlgn="base">
      <a:spcBef>
        <a:spcPct val="0"/>
      </a:spcBef>
      <a:spcAft>
        <a:spcPct val="0"/>
      </a:spcAft>
      <a:defRPr sz="2000" b="1" u="sng" kern="1200">
        <a:solidFill>
          <a:schemeClr val="tx1"/>
        </a:solidFill>
        <a:latin typeface="Tahoma" pitchFamily="34" charset="0"/>
        <a:ea typeface="+mn-ea"/>
        <a:cs typeface="Arial" charset="0"/>
      </a:defRPr>
    </a:lvl1pPr>
    <a:lvl2pPr marL="457200" algn="l" rtl="0" fontAlgn="base">
      <a:spcBef>
        <a:spcPct val="0"/>
      </a:spcBef>
      <a:spcAft>
        <a:spcPct val="0"/>
      </a:spcAft>
      <a:defRPr sz="2000" b="1" u="sng" kern="1200">
        <a:solidFill>
          <a:schemeClr val="tx1"/>
        </a:solidFill>
        <a:latin typeface="Tahoma" pitchFamily="34" charset="0"/>
        <a:ea typeface="+mn-ea"/>
        <a:cs typeface="Arial" charset="0"/>
      </a:defRPr>
    </a:lvl2pPr>
    <a:lvl3pPr marL="914400" algn="l" rtl="0" fontAlgn="base">
      <a:spcBef>
        <a:spcPct val="0"/>
      </a:spcBef>
      <a:spcAft>
        <a:spcPct val="0"/>
      </a:spcAft>
      <a:defRPr sz="2000" b="1" u="sng" kern="1200">
        <a:solidFill>
          <a:schemeClr val="tx1"/>
        </a:solidFill>
        <a:latin typeface="Tahoma" pitchFamily="34" charset="0"/>
        <a:ea typeface="+mn-ea"/>
        <a:cs typeface="Arial" charset="0"/>
      </a:defRPr>
    </a:lvl3pPr>
    <a:lvl4pPr marL="1371600" algn="l" rtl="0" fontAlgn="base">
      <a:spcBef>
        <a:spcPct val="0"/>
      </a:spcBef>
      <a:spcAft>
        <a:spcPct val="0"/>
      </a:spcAft>
      <a:defRPr sz="2000" b="1" u="sng" kern="1200">
        <a:solidFill>
          <a:schemeClr val="tx1"/>
        </a:solidFill>
        <a:latin typeface="Tahoma" pitchFamily="34" charset="0"/>
        <a:ea typeface="+mn-ea"/>
        <a:cs typeface="Arial" charset="0"/>
      </a:defRPr>
    </a:lvl4pPr>
    <a:lvl5pPr marL="1828800" algn="l" rtl="0" fontAlgn="base">
      <a:spcBef>
        <a:spcPct val="0"/>
      </a:spcBef>
      <a:spcAft>
        <a:spcPct val="0"/>
      </a:spcAft>
      <a:defRPr sz="2000" b="1" u="sng" kern="1200">
        <a:solidFill>
          <a:schemeClr val="tx1"/>
        </a:solidFill>
        <a:latin typeface="Tahoma" pitchFamily="34" charset="0"/>
        <a:ea typeface="+mn-ea"/>
        <a:cs typeface="Arial" charset="0"/>
      </a:defRPr>
    </a:lvl5pPr>
    <a:lvl6pPr marL="2286000" algn="l" defTabSz="914400" rtl="0" eaLnBrk="1" latinLnBrk="0" hangingPunct="1">
      <a:defRPr sz="2000" b="1" u="sng" kern="1200">
        <a:solidFill>
          <a:schemeClr val="tx1"/>
        </a:solidFill>
        <a:latin typeface="Tahoma" pitchFamily="34" charset="0"/>
        <a:ea typeface="+mn-ea"/>
        <a:cs typeface="Arial" charset="0"/>
      </a:defRPr>
    </a:lvl6pPr>
    <a:lvl7pPr marL="2743200" algn="l" defTabSz="914400" rtl="0" eaLnBrk="1" latinLnBrk="0" hangingPunct="1">
      <a:defRPr sz="2000" b="1" u="sng" kern="1200">
        <a:solidFill>
          <a:schemeClr val="tx1"/>
        </a:solidFill>
        <a:latin typeface="Tahoma" pitchFamily="34" charset="0"/>
        <a:ea typeface="+mn-ea"/>
        <a:cs typeface="Arial" charset="0"/>
      </a:defRPr>
    </a:lvl7pPr>
    <a:lvl8pPr marL="3200400" algn="l" defTabSz="914400" rtl="0" eaLnBrk="1" latinLnBrk="0" hangingPunct="1">
      <a:defRPr sz="2000" b="1" u="sng" kern="1200">
        <a:solidFill>
          <a:schemeClr val="tx1"/>
        </a:solidFill>
        <a:latin typeface="Tahoma" pitchFamily="34" charset="0"/>
        <a:ea typeface="+mn-ea"/>
        <a:cs typeface="Arial" charset="0"/>
      </a:defRPr>
    </a:lvl8pPr>
    <a:lvl9pPr marL="3657600" algn="l" defTabSz="914400" rtl="0" eaLnBrk="1" latinLnBrk="0" hangingPunct="1">
      <a:defRPr sz="2000" b="1" u="sng" kern="1200">
        <a:solidFill>
          <a:schemeClr val="tx1"/>
        </a:solidFill>
        <a:latin typeface="Tahoma" pitchFamily="34" charset="0"/>
        <a:ea typeface="+mn-ea"/>
        <a:cs typeface="Arial" charset="0"/>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mit Khandelwal" initials="ak" lastIdx="1" clrIdx="0"/>
  <p:cmAuthor id="1" name="Justin R. Pierce" initials="JRP" lastIdx="1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a:srgbClr val="E7FFE8"/>
    <a:srgbClr val="008000"/>
    <a:srgbClr val="00CC00"/>
    <a:srgbClr val="EAF4F6"/>
    <a:srgbClr val="0000FF"/>
    <a:srgbClr val="E8F2FE"/>
    <a:srgbClr val="FFE5E5"/>
    <a:srgbClr val="F4F9FA"/>
    <a:srgbClr val="E7F4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04" autoAdjust="0"/>
    <p:restoredTop sz="88000" autoAdjust="0"/>
  </p:normalViewPr>
  <p:slideViewPr>
    <p:cSldViewPr snapToGrid="0" showGuides="1">
      <p:cViewPr>
        <p:scale>
          <a:sx n="98" d="100"/>
          <a:sy n="98" d="100"/>
        </p:scale>
        <p:origin x="222" y="234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commentAuthors" Target="commentAuthors.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42" name="Rectangle 2"/>
          <p:cNvSpPr>
            <a:spLocks noGrp="1" noChangeArrowheads="1"/>
          </p:cNvSpPr>
          <p:nvPr>
            <p:ph type="hdr" sz="quarter"/>
          </p:nvPr>
        </p:nvSpPr>
        <p:spPr bwMode="auto">
          <a:xfrm>
            <a:off x="0" y="2"/>
            <a:ext cx="3038145" cy="465743"/>
          </a:xfrm>
          <a:prstGeom prst="rect">
            <a:avLst/>
          </a:prstGeom>
          <a:noFill/>
          <a:ln w="9525">
            <a:noFill/>
            <a:miter lim="800000"/>
            <a:headEnd/>
            <a:tailEnd/>
          </a:ln>
          <a:effectLst/>
        </p:spPr>
        <p:txBody>
          <a:bodyPr vert="horz" wrap="square" lIns="89811" tIns="44906" rIns="89811" bIns="44906" numCol="1" anchor="t" anchorCtr="0" compatLnSpc="1">
            <a:prstTxWarp prst="textNoShape">
              <a:avLst/>
            </a:prstTxWarp>
          </a:bodyPr>
          <a:lstStyle>
            <a:lvl1pPr defTabSz="897999">
              <a:defRPr sz="1200" b="0" u="none">
                <a:latin typeface="Arial" charset="0"/>
                <a:cs typeface="+mn-cs"/>
              </a:defRPr>
            </a:lvl1pPr>
          </a:lstStyle>
          <a:p>
            <a:pPr>
              <a:defRPr/>
            </a:pPr>
            <a:endParaRPr lang="en-US" dirty="0"/>
          </a:p>
        </p:txBody>
      </p:sp>
      <p:sp>
        <p:nvSpPr>
          <p:cNvPr id="163843" name="Rectangle 3"/>
          <p:cNvSpPr>
            <a:spLocks noGrp="1" noChangeArrowheads="1"/>
          </p:cNvSpPr>
          <p:nvPr>
            <p:ph type="dt" sz="quarter" idx="1"/>
          </p:nvPr>
        </p:nvSpPr>
        <p:spPr bwMode="auto">
          <a:xfrm>
            <a:off x="3970734" y="2"/>
            <a:ext cx="3038145" cy="465743"/>
          </a:xfrm>
          <a:prstGeom prst="rect">
            <a:avLst/>
          </a:prstGeom>
          <a:noFill/>
          <a:ln w="9525">
            <a:noFill/>
            <a:miter lim="800000"/>
            <a:headEnd/>
            <a:tailEnd/>
          </a:ln>
          <a:effectLst/>
        </p:spPr>
        <p:txBody>
          <a:bodyPr vert="horz" wrap="square" lIns="89811" tIns="44906" rIns="89811" bIns="44906" numCol="1" anchor="t" anchorCtr="0" compatLnSpc="1">
            <a:prstTxWarp prst="textNoShape">
              <a:avLst/>
            </a:prstTxWarp>
          </a:bodyPr>
          <a:lstStyle>
            <a:lvl1pPr algn="r" defTabSz="897999">
              <a:defRPr sz="1200" b="0" u="none">
                <a:latin typeface="Arial" charset="0"/>
                <a:cs typeface="+mn-cs"/>
              </a:defRPr>
            </a:lvl1pPr>
          </a:lstStyle>
          <a:p>
            <a:pPr>
              <a:defRPr/>
            </a:pPr>
            <a:endParaRPr lang="en-US" dirty="0"/>
          </a:p>
        </p:txBody>
      </p:sp>
      <p:sp>
        <p:nvSpPr>
          <p:cNvPr id="163844" name="Rectangle 4"/>
          <p:cNvSpPr>
            <a:spLocks noGrp="1" noChangeArrowheads="1"/>
          </p:cNvSpPr>
          <p:nvPr>
            <p:ph type="ftr" sz="quarter" idx="2"/>
          </p:nvPr>
        </p:nvSpPr>
        <p:spPr bwMode="auto">
          <a:xfrm>
            <a:off x="0" y="8829123"/>
            <a:ext cx="3038145" cy="465743"/>
          </a:xfrm>
          <a:prstGeom prst="rect">
            <a:avLst/>
          </a:prstGeom>
          <a:noFill/>
          <a:ln w="9525">
            <a:noFill/>
            <a:miter lim="800000"/>
            <a:headEnd/>
            <a:tailEnd/>
          </a:ln>
          <a:effectLst/>
        </p:spPr>
        <p:txBody>
          <a:bodyPr vert="horz" wrap="square" lIns="89811" tIns="44906" rIns="89811" bIns="44906" numCol="1" anchor="b" anchorCtr="0" compatLnSpc="1">
            <a:prstTxWarp prst="textNoShape">
              <a:avLst/>
            </a:prstTxWarp>
          </a:bodyPr>
          <a:lstStyle>
            <a:lvl1pPr defTabSz="897999">
              <a:defRPr sz="1200" b="0" u="none">
                <a:latin typeface="Arial" charset="0"/>
                <a:cs typeface="+mn-cs"/>
              </a:defRPr>
            </a:lvl1pPr>
          </a:lstStyle>
          <a:p>
            <a:pPr>
              <a:defRPr/>
            </a:pPr>
            <a:endParaRPr lang="en-US" dirty="0"/>
          </a:p>
        </p:txBody>
      </p:sp>
      <p:sp>
        <p:nvSpPr>
          <p:cNvPr id="163845" name="Rectangle 5"/>
          <p:cNvSpPr>
            <a:spLocks noGrp="1" noChangeArrowheads="1"/>
          </p:cNvSpPr>
          <p:nvPr>
            <p:ph type="sldNum" sz="quarter" idx="3"/>
          </p:nvPr>
        </p:nvSpPr>
        <p:spPr bwMode="auto">
          <a:xfrm>
            <a:off x="3970734" y="8829123"/>
            <a:ext cx="3038145" cy="465743"/>
          </a:xfrm>
          <a:prstGeom prst="rect">
            <a:avLst/>
          </a:prstGeom>
          <a:noFill/>
          <a:ln w="9525">
            <a:noFill/>
            <a:miter lim="800000"/>
            <a:headEnd/>
            <a:tailEnd/>
          </a:ln>
          <a:effectLst/>
        </p:spPr>
        <p:txBody>
          <a:bodyPr vert="horz" wrap="square" lIns="89811" tIns="44906" rIns="89811" bIns="44906" numCol="1" anchor="b" anchorCtr="0" compatLnSpc="1">
            <a:prstTxWarp prst="textNoShape">
              <a:avLst/>
            </a:prstTxWarp>
          </a:bodyPr>
          <a:lstStyle>
            <a:lvl1pPr algn="r" defTabSz="897999">
              <a:defRPr sz="1200" b="0" u="none">
                <a:latin typeface="Arial" charset="0"/>
                <a:cs typeface="+mn-cs"/>
              </a:defRPr>
            </a:lvl1pPr>
          </a:lstStyle>
          <a:p>
            <a:pPr>
              <a:defRPr/>
            </a:pPr>
            <a:fld id="{3C153773-BBBC-4D70-9901-00E50FC8BCE2}" type="slidenum">
              <a:rPr lang="en-US"/>
              <a:pPr>
                <a:defRPr/>
              </a:pPr>
              <a:t>‹#›</a:t>
            </a:fld>
            <a:endParaRPr lang="en-US" dirty="0"/>
          </a:p>
        </p:txBody>
      </p:sp>
    </p:spTree>
    <p:extLst>
      <p:ext uri="{BB962C8B-B14F-4D97-AF65-F5344CB8AC3E}">
        <p14:creationId xmlns:p14="http://schemas.microsoft.com/office/powerpoint/2010/main" val="1841792789"/>
      </p:ext>
    </p:extLst>
  </p:cSld>
  <p:clrMap bg1="lt1" tx1="dk1" bg2="lt2" tx2="dk2" accent1="accent1" accent2="accent2" accent3="accent3" accent4="accent4" accent5="accent5" accent6="accent6" hlink="hlink" folHlink="folHlink"/>
</p:handoutMaster>
</file>

<file path=ppt/media/image14.png>
</file>

<file path=ppt/media/image17.png>
</file>

<file path=ppt/media/image19.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2" y="2"/>
            <a:ext cx="3009239" cy="491873"/>
          </a:xfrm>
          <a:prstGeom prst="rect">
            <a:avLst/>
          </a:prstGeom>
          <a:noFill/>
          <a:ln w="9525">
            <a:noFill/>
            <a:miter lim="800000"/>
            <a:headEnd/>
            <a:tailEnd/>
          </a:ln>
          <a:effectLst/>
        </p:spPr>
        <p:txBody>
          <a:bodyPr vert="horz" wrap="square" lIns="89782" tIns="44891" rIns="89782" bIns="44891" numCol="1" anchor="t" anchorCtr="0" compatLnSpc="1">
            <a:prstTxWarp prst="textNoShape">
              <a:avLst/>
            </a:prstTxWarp>
          </a:bodyPr>
          <a:lstStyle>
            <a:lvl1pPr defTabSz="897999">
              <a:defRPr sz="1200" b="0" u="none">
                <a:latin typeface="Arial" charset="0"/>
                <a:cs typeface="+mn-cs"/>
              </a:defRPr>
            </a:lvl1pPr>
          </a:lstStyle>
          <a:p>
            <a:pPr>
              <a:defRPr/>
            </a:pPr>
            <a:endParaRPr lang="en-US" dirty="0"/>
          </a:p>
        </p:txBody>
      </p:sp>
      <p:sp>
        <p:nvSpPr>
          <p:cNvPr id="16387" name="Rectangle 3"/>
          <p:cNvSpPr>
            <a:spLocks noGrp="1" noChangeArrowheads="1"/>
          </p:cNvSpPr>
          <p:nvPr>
            <p:ph type="dt" idx="1"/>
          </p:nvPr>
        </p:nvSpPr>
        <p:spPr bwMode="auto">
          <a:xfrm>
            <a:off x="3935746" y="2"/>
            <a:ext cx="3086827" cy="491873"/>
          </a:xfrm>
          <a:prstGeom prst="rect">
            <a:avLst/>
          </a:prstGeom>
          <a:noFill/>
          <a:ln w="9525">
            <a:noFill/>
            <a:miter lim="800000"/>
            <a:headEnd/>
            <a:tailEnd/>
          </a:ln>
          <a:effectLst/>
        </p:spPr>
        <p:txBody>
          <a:bodyPr vert="horz" wrap="square" lIns="89782" tIns="44891" rIns="89782" bIns="44891" numCol="1" anchor="t" anchorCtr="0" compatLnSpc="1">
            <a:prstTxWarp prst="textNoShape">
              <a:avLst/>
            </a:prstTxWarp>
          </a:bodyPr>
          <a:lstStyle>
            <a:lvl1pPr algn="r" defTabSz="897999">
              <a:defRPr sz="1200" b="0" u="none">
                <a:latin typeface="Arial" charset="0"/>
                <a:cs typeface="+mn-cs"/>
              </a:defRPr>
            </a:lvl1pPr>
          </a:lstStyle>
          <a:p>
            <a:pPr>
              <a:defRPr/>
            </a:pPr>
            <a:endParaRPr lang="en-US" dirty="0"/>
          </a:p>
        </p:txBody>
      </p:sp>
      <p:sp>
        <p:nvSpPr>
          <p:cNvPr id="70660" name="Rectangle 4"/>
          <p:cNvSpPr>
            <a:spLocks noGrp="1" noRot="1" noChangeAspect="1" noChangeArrowheads="1" noTextEdit="1"/>
          </p:cNvSpPr>
          <p:nvPr>
            <p:ph type="sldImg" idx="2"/>
          </p:nvPr>
        </p:nvSpPr>
        <p:spPr bwMode="auto">
          <a:xfrm>
            <a:off x="1171575" y="701675"/>
            <a:ext cx="4683125" cy="3513138"/>
          </a:xfrm>
          <a:prstGeom prst="rect">
            <a:avLst/>
          </a:prstGeom>
          <a:noFill/>
          <a:ln w="9525">
            <a:solidFill>
              <a:srgbClr val="000000"/>
            </a:solidFill>
            <a:miter lim="800000"/>
            <a:headEnd/>
            <a:tailEnd/>
          </a:ln>
        </p:spPr>
      </p:sp>
      <p:sp>
        <p:nvSpPr>
          <p:cNvPr id="16389" name="Rectangle 5"/>
          <p:cNvSpPr>
            <a:spLocks noGrp="1" noChangeArrowheads="1"/>
          </p:cNvSpPr>
          <p:nvPr>
            <p:ph type="body" sz="quarter" idx="3"/>
          </p:nvPr>
        </p:nvSpPr>
        <p:spPr bwMode="auto">
          <a:xfrm>
            <a:off x="926506" y="4425323"/>
            <a:ext cx="5169561" cy="4145567"/>
          </a:xfrm>
          <a:prstGeom prst="rect">
            <a:avLst/>
          </a:prstGeom>
          <a:noFill/>
          <a:ln w="9525">
            <a:noFill/>
            <a:miter lim="800000"/>
            <a:headEnd/>
            <a:tailEnd/>
          </a:ln>
          <a:effectLst/>
        </p:spPr>
        <p:txBody>
          <a:bodyPr vert="horz" wrap="square" lIns="89782" tIns="44891" rIns="89782" bIns="44891"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6390" name="Rectangle 6"/>
          <p:cNvSpPr>
            <a:spLocks noGrp="1" noChangeArrowheads="1"/>
          </p:cNvSpPr>
          <p:nvPr>
            <p:ph type="ftr" sz="quarter" idx="4"/>
          </p:nvPr>
        </p:nvSpPr>
        <p:spPr bwMode="auto">
          <a:xfrm>
            <a:off x="2" y="8850640"/>
            <a:ext cx="3009239" cy="422704"/>
          </a:xfrm>
          <a:prstGeom prst="rect">
            <a:avLst/>
          </a:prstGeom>
          <a:noFill/>
          <a:ln w="9525">
            <a:noFill/>
            <a:miter lim="800000"/>
            <a:headEnd/>
            <a:tailEnd/>
          </a:ln>
          <a:effectLst/>
        </p:spPr>
        <p:txBody>
          <a:bodyPr vert="horz" wrap="square" lIns="89782" tIns="44891" rIns="89782" bIns="44891" numCol="1" anchor="b" anchorCtr="0" compatLnSpc="1">
            <a:prstTxWarp prst="textNoShape">
              <a:avLst/>
            </a:prstTxWarp>
          </a:bodyPr>
          <a:lstStyle>
            <a:lvl1pPr defTabSz="897999">
              <a:defRPr sz="1200" b="0" u="none">
                <a:latin typeface="Arial" charset="0"/>
                <a:cs typeface="+mn-cs"/>
              </a:defRPr>
            </a:lvl1pPr>
          </a:lstStyle>
          <a:p>
            <a:pPr>
              <a:defRPr/>
            </a:pPr>
            <a:endParaRPr lang="en-US" dirty="0"/>
          </a:p>
        </p:txBody>
      </p:sp>
      <p:sp>
        <p:nvSpPr>
          <p:cNvPr id="16391" name="Rectangle 7"/>
          <p:cNvSpPr>
            <a:spLocks noGrp="1" noChangeArrowheads="1"/>
          </p:cNvSpPr>
          <p:nvPr>
            <p:ph type="sldNum" sz="quarter" idx="5"/>
          </p:nvPr>
        </p:nvSpPr>
        <p:spPr bwMode="auto">
          <a:xfrm>
            <a:off x="3935746" y="8850640"/>
            <a:ext cx="3086827" cy="422704"/>
          </a:xfrm>
          <a:prstGeom prst="rect">
            <a:avLst/>
          </a:prstGeom>
          <a:noFill/>
          <a:ln w="9525">
            <a:noFill/>
            <a:miter lim="800000"/>
            <a:headEnd/>
            <a:tailEnd/>
          </a:ln>
          <a:effectLst/>
        </p:spPr>
        <p:txBody>
          <a:bodyPr vert="horz" wrap="square" lIns="89782" tIns="44891" rIns="89782" bIns="44891" numCol="1" anchor="b" anchorCtr="0" compatLnSpc="1">
            <a:prstTxWarp prst="textNoShape">
              <a:avLst/>
            </a:prstTxWarp>
          </a:bodyPr>
          <a:lstStyle>
            <a:lvl1pPr algn="r" defTabSz="897999">
              <a:defRPr sz="1200" b="0" u="none">
                <a:latin typeface="Arial" charset="0"/>
                <a:cs typeface="+mn-cs"/>
              </a:defRPr>
            </a:lvl1pPr>
          </a:lstStyle>
          <a:p>
            <a:pPr>
              <a:defRPr/>
            </a:pPr>
            <a:fld id="{EE586428-1CEA-4E8A-8AB0-84B90B2FB260}" type="slidenum">
              <a:rPr lang="en-US"/>
              <a:pPr>
                <a:defRPr/>
              </a:pPr>
              <a:t>‹#›</a:t>
            </a:fld>
            <a:endParaRPr lang="en-US" dirty="0"/>
          </a:p>
        </p:txBody>
      </p:sp>
    </p:spTree>
    <p:extLst>
      <p:ext uri="{BB962C8B-B14F-4D97-AF65-F5344CB8AC3E}">
        <p14:creationId xmlns:p14="http://schemas.microsoft.com/office/powerpoint/2010/main" val="118450354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1</a:t>
            </a:fld>
            <a:endParaRPr lang="en-US" dirty="0"/>
          </a:p>
        </p:txBody>
      </p:sp>
    </p:spTree>
    <p:extLst>
      <p:ext uri="{BB962C8B-B14F-4D97-AF65-F5344CB8AC3E}">
        <p14:creationId xmlns:p14="http://schemas.microsoft.com/office/powerpoint/2010/main" val="22467364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10</a:t>
            </a:fld>
            <a:endParaRPr lang="en-US" dirty="0"/>
          </a:p>
        </p:txBody>
      </p:sp>
    </p:spTree>
    <p:extLst>
      <p:ext uri="{BB962C8B-B14F-4D97-AF65-F5344CB8AC3E}">
        <p14:creationId xmlns:p14="http://schemas.microsoft.com/office/powerpoint/2010/main" val="10584981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11</a:t>
            </a:fld>
            <a:endParaRPr lang="en-US" dirty="0"/>
          </a:p>
        </p:txBody>
      </p:sp>
    </p:spTree>
    <p:extLst>
      <p:ext uri="{BB962C8B-B14F-4D97-AF65-F5344CB8AC3E}">
        <p14:creationId xmlns:p14="http://schemas.microsoft.com/office/powerpoint/2010/main" val="1074645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13</a:t>
            </a:fld>
            <a:endParaRPr lang="en-US" dirty="0"/>
          </a:p>
        </p:txBody>
      </p:sp>
    </p:spTree>
    <p:extLst>
      <p:ext uri="{BB962C8B-B14F-4D97-AF65-F5344CB8AC3E}">
        <p14:creationId xmlns:p14="http://schemas.microsoft.com/office/powerpoint/2010/main" val="23172029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14</a:t>
            </a:fld>
            <a:endParaRPr lang="en-US" dirty="0"/>
          </a:p>
        </p:txBody>
      </p:sp>
    </p:spTree>
    <p:extLst>
      <p:ext uri="{BB962C8B-B14F-4D97-AF65-F5344CB8AC3E}">
        <p14:creationId xmlns:p14="http://schemas.microsoft.com/office/powerpoint/2010/main" val="33932707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15</a:t>
            </a:fld>
            <a:endParaRPr lang="en-US" dirty="0"/>
          </a:p>
        </p:txBody>
      </p:sp>
    </p:spTree>
    <p:extLst>
      <p:ext uri="{BB962C8B-B14F-4D97-AF65-F5344CB8AC3E}">
        <p14:creationId xmlns:p14="http://schemas.microsoft.com/office/powerpoint/2010/main" val="23172029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16</a:t>
            </a:fld>
            <a:endParaRPr lang="en-US" dirty="0"/>
          </a:p>
        </p:txBody>
      </p:sp>
    </p:spTree>
    <p:extLst>
      <p:ext uri="{BB962C8B-B14F-4D97-AF65-F5344CB8AC3E}">
        <p14:creationId xmlns:p14="http://schemas.microsoft.com/office/powerpoint/2010/main" val="13640720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p:cNvSpPr>
          <p:nvPr>
            <p:ph type="sldImg"/>
          </p:nvPr>
        </p:nvSpPr>
        <p:spPr>
          <a:ln/>
        </p:spPr>
      </p:sp>
      <p:sp>
        <p:nvSpPr>
          <p:cNvPr id="44034" name="Notes Placeholder 2"/>
          <p:cNvSpPr>
            <a:spLocks noGrp="1"/>
          </p:cNvSpPr>
          <p:nvPr>
            <p:ph type="body" idx="1"/>
          </p:nvPr>
        </p:nvSpPr>
        <p:spPr>
          <a:noFill/>
          <a:ln/>
        </p:spPr>
        <p:txBody>
          <a:bodyPr/>
          <a:lstStyle/>
          <a:p>
            <a:endParaRPr lang="en-US" dirty="0" smtClean="0"/>
          </a:p>
        </p:txBody>
      </p:sp>
      <p:sp>
        <p:nvSpPr>
          <p:cNvPr id="4" name="Slide Number Placeholder 3"/>
          <p:cNvSpPr>
            <a:spLocks noGrp="1"/>
          </p:cNvSpPr>
          <p:nvPr>
            <p:ph type="sldNum" sz="quarter" idx="5"/>
          </p:nvPr>
        </p:nvSpPr>
        <p:spPr/>
        <p:txBody>
          <a:bodyPr/>
          <a:lstStyle/>
          <a:p>
            <a:pPr>
              <a:defRPr/>
            </a:pPr>
            <a:fld id="{2C3590FE-15B9-4374-9340-A442804890AA}" type="slidenum">
              <a:rPr lang="en-US" smtClean="0"/>
              <a:pPr>
                <a:defRPr/>
              </a:pPr>
              <a:t>17</a:t>
            </a:fld>
            <a:endParaRPr lang="en-US" dirty="0"/>
          </a:p>
        </p:txBody>
      </p:sp>
    </p:spTree>
    <p:extLst>
      <p:ext uri="{BB962C8B-B14F-4D97-AF65-F5344CB8AC3E}">
        <p14:creationId xmlns:p14="http://schemas.microsoft.com/office/powerpoint/2010/main" val="38741383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p:cNvSpPr>
          <p:nvPr>
            <p:ph type="sldImg"/>
          </p:nvPr>
        </p:nvSpPr>
        <p:spPr>
          <a:ln/>
        </p:spPr>
      </p:sp>
      <p:sp>
        <p:nvSpPr>
          <p:cNvPr id="44034" name="Notes Placeholder 2"/>
          <p:cNvSpPr>
            <a:spLocks noGrp="1"/>
          </p:cNvSpPr>
          <p:nvPr>
            <p:ph type="body" idx="1"/>
          </p:nvPr>
        </p:nvSpPr>
        <p:spPr>
          <a:noFill/>
          <a:ln/>
        </p:spPr>
        <p:txBody>
          <a:bodyPr/>
          <a:lstStyle/>
          <a:p>
            <a:endParaRPr lang="en-US" dirty="0" smtClean="0"/>
          </a:p>
        </p:txBody>
      </p:sp>
      <p:sp>
        <p:nvSpPr>
          <p:cNvPr id="4" name="Slide Number Placeholder 3"/>
          <p:cNvSpPr>
            <a:spLocks noGrp="1"/>
          </p:cNvSpPr>
          <p:nvPr>
            <p:ph type="sldNum" sz="quarter" idx="5"/>
          </p:nvPr>
        </p:nvSpPr>
        <p:spPr/>
        <p:txBody>
          <a:bodyPr/>
          <a:lstStyle/>
          <a:p>
            <a:pPr>
              <a:defRPr/>
            </a:pPr>
            <a:fld id="{2C3590FE-15B9-4374-9340-A442804890AA}" type="slidenum">
              <a:rPr lang="en-US" smtClean="0"/>
              <a:pPr>
                <a:defRPr/>
              </a:pPr>
              <a:t>18</a:t>
            </a:fld>
            <a:endParaRPr lang="en-US" dirty="0"/>
          </a:p>
        </p:txBody>
      </p:sp>
    </p:spTree>
    <p:extLst>
      <p:ext uri="{BB962C8B-B14F-4D97-AF65-F5344CB8AC3E}">
        <p14:creationId xmlns:p14="http://schemas.microsoft.com/office/powerpoint/2010/main" val="18245335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p:cNvSpPr>
          <p:nvPr>
            <p:ph type="sldImg"/>
          </p:nvPr>
        </p:nvSpPr>
        <p:spPr>
          <a:ln/>
        </p:spPr>
      </p:sp>
      <p:sp>
        <p:nvSpPr>
          <p:cNvPr id="44034" name="Notes Placeholder 2"/>
          <p:cNvSpPr>
            <a:spLocks noGrp="1"/>
          </p:cNvSpPr>
          <p:nvPr>
            <p:ph type="body" idx="1"/>
          </p:nvPr>
        </p:nvSpPr>
        <p:spPr>
          <a:noFill/>
          <a:ln/>
        </p:spPr>
        <p:txBody>
          <a:bodyPr/>
          <a:lstStyle/>
          <a:p>
            <a:endParaRPr lang="en-US" dirty="0" smtClean="0"/>
          </a:p>
        </p:txBody>
      </p:sp>
      <p:sp>
        <p:nvSpPr>
          <p:cNvPr id="4" name="Slide Number Placeholder 3"/>
          <p:cNvSpPr>
            <a:spLocks noGrp="1"/>
          </p:cNvSpPr>
          <p:nvPr>
            <p:ph type="sldNum" sz="quarter" idx="5"/>
          </p:nvPr>
        </p:nvSpPr>
        <p:spPr/>
        <p:txBody>
          <a:bodyPr/>
          <a:lstStyle/>
          <a:p>
            <a:pPr>
              <a:defRPr/>
            </a:pPr>
            <a:fld id="{2C3590FE-15B9-4374-9340-A442804890AA}" type="slidenum">
              <a:rPr lang="en-US" smtClean="0"/>
              <a:pPr>
                <a:defRPr/>
              </a:pPr>
              <a:t>19</a:t>
            </a:fld>
            <a:endParaRPr lang="en-US" dirty="0"/>
          </a:p>
        </p:txBody>
      </p:sp>
    </p:spTree>
    <p:extLst>
      <p:ext uri="{BB962C8B-B14F-4D97-AF65-F5344CB8AC3E}">
        <p14:creationId xmlns:p14="http://schemas.microsoft.com/office/powerpoint/2010/main" val="25427195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20</a:t>
            </a:fld>
            <a:endParaRPr lang="en-US" dirty="0"/>
          </a:p>
        </p:txBody>
      </p:sp>
    </p:spTree>
    <p:extLst>
      <p:ext uri="{BB962C8B-B14F-4D97-AF65-F5344CB8AC3E}">
        <p14:creationId xmlns:p14="http://schemas.microsoft.com/office/powerpoint/2010/main" val="24495527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a:ln/>
        </p:spPr>
      </p:sp>
      <p:sp>
        <p:nvSpPr>
          <p:cNvPr id="40963" name="Notes Placeholder 2"/>
          <p:cNvSpPr>
            <a:spLocks noGrp="1"/>
          </p:cNvSpPr>
          <p:nvPr>
            <p:ph type="body" idx="1"/>
          </p:nvPr>
        </p:nvSpPr>
        <p:spPr>
          <a:noFill/>
          <a:ln/>
        </p:spPr>
        <p:txBody>
          <a:bodyPr/>
          <a:lstStyle/>
          <a:p>
            <a:endParaRPr lang="en-US" dirty="0" smtClean="0">
              <a:latin typeface="Arial" pitchFamily="34" charset="0"/>
            </a:endParaRPr>
          </a:p>
        </p:txBody>
      </p:sp>
      <p:sp>
        <p:nvSpPr>
          <p:cNvPr id="44036" name="Slide Number Placeholder 3"/>
          <p:cNvSpPr>
            <a:spLocks noGrp="1"/>
          </p:cNvSpPr>
          <p:nvPr>
            <p:ph type="sldNum" sz="quarter" idx="5"/>
          </p:nvPr>
        </p:nvSpPr>
        <p:spPr/>
        <p:txBody>
          <a:bodyPr/>
          <a:lstStyle/>
          <a:p>
            <a:pPr defTabSz="921175">
              <a:defRPr/>
            </a:pPr>
            <a:fld id="{E055CBE6-AA38-48F8-A0E0-ED96569D8891}" type="slidenum">
              <a:rPr lang="en-US" smtClean="0">
                <a:latin typeface="Arial" pitchFamily="34" charset="0"/>
              </a:rPr>
              <a:pPr defTabSz="921175">
                <a:defRPr/>
              </a:pPr>
              <a:t>2</a:t>
            </a:fld>
            <a:endParaRPr lang="en-US" dirty="0" smtClean="0">
              <a:latin typeface="Arial" pitchFamily="34" charset="0"/>
            </a:endParaRPr>
          </a:p>
        </p:txBody>
      </p:sp>
    </p:spTree>
    <p:extLst>
      <p:ext uri="{BB962C8B-B14F-4D97-AF65-F5344CB8AC3E}">
        <p14:creationId xmlns:p14="http://schemas.microsoft.com/office/powerpoint/2010/main" val="31523957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21</a:t>
            </a:fld>
            <a:endParaRPr lang="en-US" dirty="0"/>
          </a:p>
        </p:txBody>
      </p:sp>
    </p:spTree>
    <p:extLst>
      <p:ext uri="{BB962C8B-B14F-4D97-AF65-F5344CB8AC3E}">
        <p14:creationId xmlns:p14="http://schemas.microsoft.com/office/powerpoint/2010/main" val="23593370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22</a:t>
            </a:fld>
            <a:endParaRPr lang="en-US" dirty="0"/>
          </a:p>
        </p:txBody>
      </p:sp>
    </p:spTree>
    <p:extLst>
      <p:ext uri="{BB962C8B-B14F-4D97-AF65-F5344CB8AC3E}">
        <p14:creationId xmlns:p14="http://schemas.microsoft.com/office/powerpoint/2010/main" val="6617014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23</a:t>
            </a:fld>
            <a:endParaRPr lang="en-US" dirty="0"/>
          </a:p>
        </p:txBody>
      </p:sp>
    </p:spTree>
    <p:extLst>
      <p:ext uri="{BB962C8B-B14F-4D97-AF65-F5344CB8AC3E}">
        <p14:creationId xmlns:p14="http://schemas.microsoft.com/office/powerpoint/2010/main" val="32346577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24</a:t>
            </a:fld>
            <a:endParaRPr lang="en-US" dirty="0"/>
          </a:p>
        </p:txBody>
      </p:sp>
    </p:spTree>
    <p:extLst>
      <p:ext uri="{BB962C8B-B14F-4D97-AF65-F5344CB8AC3E}">
        <p14:creationId xmlns:p14="http://schemas.microsoft.com/office/powerpoint/2010/main" val="36141709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25</a:t>
            </a:fld>
            <a:endParaRPr lang="en-US" dirty="0"/>
          </a:p>
        </p:txBody>
      </p:sp>
    </p:spTree>
    <p:extLst>
      <p:ext uri="{BB962C8B-B14F-4D97-AF65-F5344CB8AC3E}">
        <p14:creationId xmlns:p14="http://schemas.microsoft.com/office/powerpoint/2010/main" val="8832102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36</a:t>
            </a:fld>
            <a:endParaRPr lang="en-US" dirty="0"/>
          </a:p>
        </p:txBody>
      </p:sp>
    </p:spTree>
    <p:extLst>
      <p:ext uri="{BB962C8B-B14F-4D97-AF65-F5344CB8AC3E}">
        <p14:creationId xmlns:p14="http://schemas.microsoft.com/office/powerpoint/2010/main" val="6540995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Slide Image Placeholder 1"/>
          <p:cNvSpPr>
            <a:spLocks noGrp="1" noRot="1" noChangeAspect="1"/>
          </p:cNvSpPr>
          <p:nvPr>
            <p:ph type="sldImg"/>
          </p:nvPr>
        </p:nvSpPr>
        <p:spPr>
          <a:ln/>
        </p:spPr>
      </p:sp>
      <p:sp>
        <p:nvSpPr>
          <p:cNvPr id="126978" name="Notes Placeholder 2"/>
          <p:cNvSpPr>
            <a:spLocks noGrp="1"/>
          </p:cNvSpPr>
          <p:nvPr>
            <p:ph type="body" idx="1"/>
          </p:nvPr>
        </p:nvSpPr>
        <p:spPr>
          <a:noFill/>
          <a:ln/>
        </p:spPr>
        <p:txBody>
          <a:bodyPr/>
          <a:lstStyle/>
          <a:p>
            <a:endParaRPr lang="en-US" dirty="0" smtClean="0"/>
          </a:p>
        </p:txBody>
      </p:sp>
      <p:sp>
        <p:nvSpPr>
          <p:cNvPr id="4" name="Slide Number Placeholder 3"/>
          <p:cNvSpPr>
            <a:spLocks noGrp="1"/>
          </p:cNvSpPr>
          <p:nvPr>
            <p:ph type="sldNum" sz="quarter" idx="5"/>
          </p:nvPr>
        </p:nvSpPr>
        <p:spPr/>
        <p:txBody>
          <a:bodyPr/>
          <a:lstStyle/>
          <a:p>
            <a:pPr>
              <a:defRPr/>
            </a:pPr>
            <a:fld id="{EF308938-8CB8-4149-8EC3-FD6BB050B273}" type="slidenum">
              <a:rPr lang="en-US" smtClean="0"/>
              <a:pPr>
                <a:defRPr/>
              </a:pPr>
              <a:t>37</a:t>
            </a:fld>
            <a:endParaRPr lang="en-US" dirty="0"/>
          </a:p>
        </p:txBody>
      </p:sp>
    </p:spTree>
    <p:extLst>
      <p:ext uri="{BB962C8B-B14F-4D97-AF65-F5344CB8AC3E}">
        <p14:creationId xmlns:p14="http://schemas.microsoft.com/office/powerpoint/2010/main" val="16723186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50</a:t>
            </a:fld>
            <a:endParaRPr lang="en-US" dirty="0"/>
          </a:p>
        </p:txBody>
      </p:sp>
    </p:spTree>
    <p:extLst>
      <p:ext uri="{BB962C8B-B14F-4D97-AF65-F5344CB8AC3E}">
        <p14:creationId xmlns:p14="http://schemas.microsoft.com/office/powerpoint/2010/main" val="2732082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these figures are made</a:t>
            </a:r>
            <a:r>
              <a:rPr lang="en-US" baseline="0" dirty="0" smtClean="0"/>
              <a:t> in </a:t>
            </a:r>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3</a:t>
            </a:fld>
            <a:endParaRPr lang="en-US" dirty="0"/>
          </a:p>
        </p:txBody>
      </p:sp>
    </p:spTree>
    <p:extLst>
      <p:ext uri="{BB962C8B-B14F-4D97-AF65-F5344CB8AC3E}">
        <p14:creationId xmlns:p14="http://schemas.microsoft.com/office/powerpoint/2010/main" val="2058701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these figures are made</a:t>
            </a:r>
            <a:r>
              <a:rPr lang="en-US" baseline="0" dirty="0" smtClean="0"/>
              <a:t> in </a:t>
            </a:r>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4</a:t>
            </a:fld>
            <a:endParaRPr lang="en-US" dirty="0"/>
          </a:p>
        </p:txBody>
      </p:sp>
    </p:spTree>
    <p:extLst>
      <p:ext uri="{BB962C8B-B14F-4D97-AF65-F5344CB8AC3E}">
        <p14:creationId xmlns:p14="http://schemas.microsoft.com/office/powerpoint/2010/main" val="2454618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5</a:t>
            </a:fld>
            <a:endParaRPr lang="en-US" dirty="0"/>
          </a:p>
        </p:txBody>
      </p:sp>
    </p:spTree>
    <p:extLst>
      <p:ext uri="{BB962C8B-B14F-4D97-AF65-F5344CB8AC3E}">
        <p14:creationId xmlns:p14="http://schemas.microsoft.com/office/powerpoint/2010/main" val="2688926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6</a:t>
            </a:fld>
            <a:endParaRPr lang="en-US" dirty="0"/>
          </a:p>
        </p:txBody>
      </p:sp>
    </p:spTree>
    <p:extLst>
      <p:ext uri="{BB962C8B-B14F-4D97-AF65-F5344CB8AC3E}">
        <p14:creationId xmlns:p14="http://schemas.microsoft.com/office/powerpoint/2010/main" val="16794869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7</a:t>
            </a:fld>
            <a:endParaRPr lang="en-US" dirty="0"/>
          </a:p>
        </p:txBody>
      </p:sp>
    </p:spTree>
    <p:extLst>
      <p:ext uri="{BB962C8B-B14F-4D97-AF65-F5344CB8AC3E}">
        <p14:creationId xmlns:p14="http://schemas.microsoft.com/office/powerpoint/2010/main" val="3245958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decomp.do ~line</a:t>
            </a:r>
            <a:r>
              <a:rPr lang="en-US" baseline="0" dirty="0" smtClean="0"/>
              <a:t> 783</a:t>
            </a:r>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8</a:t>
            </a:fld>
            <a:endParaRPr lang="en-US" dirty="0"/>
          </a:p>
        </p:txBody>
      </p:sp>
    </p:spTree>
    <p:extLst>
      <p:ext uri="{BB962C8B-B14F-4D97-AF65-F5344CB8AC3E}">
        <p14:creationId xmlns:p14="http://schemas.microsoft.com/office/powerpoint/2010/main" val="4253145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E586428-1CEA-4E8A-8AB0-84B90B2FB260}" type="slidenum">
              <a:rPr lang="en-US" smtClean="0"/>
              <a:pPr>
                <a:defRPr/>
              </a:pPr>
              <a:t>9</a:t>
            </a:fld>
            <a:endParaRPr lang="en-US" dirty="0"/>
          </a:p>
        </p:txBody>
      </p:sp>
    </p:spTree>
    <p:extLst>
      <p:ext uri="{BB962C8B-B14F-4D97-AF65-F5344CB8AC3E}">
        <p14:creationId xmlns:p14="http://schemas.microsoft.com/office/powerpoint/2010/main" val="2748602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6100" y="874832"/>
            <a:ext cx="7772400" cy="1235322"/>
          </a:xfrm>
        </p:spPr>
        <p:txBody>
          <a:bodyPr/>
          <a:lstStyle>
            <a:lvl1pPr algn="l">
              <a:defRPr sz="2000" b="1">
                <a:latin typeface="Arial" pitchFamily="34" charset="0"/>
                <a:cs typeface="Arial" pitchFamily="34"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546099" y="3934047"/>
            <a:ext cx="8045007" cy="2456766"/>
          </a:xfrm>
        </p:spPr>
        <p:txBody>
          <a:bodyPr/>
          <a:lstStyle>
            <a:lvl1pPr marL="0" indent="0" algn="l">
              <a:buNone/>
              <a:defRPr sz="1800">
                <a:latin typeface="Arial" pitchFamily="34" charset="0"/>
                <a:cs typeface="Arial"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smtClean="0"/>
              <a:t>Click to edit Master subtitle style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dirty="0"/>
          </a:p>
        </p:txBody>
      </p:sp>
      <p:sp>
        <p:nvSpPr>
          <p:cNvPr id="5" name="Rectangle 6"/>
          <p:cNvSpPr>
            <a:spLocks noGrp="1" noChangeArrowheads="1"/>
          </p:cNvSpPr>
          <p:nvPr>
            <p:ph type="sldNum" sz="quarter" idx="11"/>
          </p:nvPr>
        </p:nvSpPr>
        <p:spPr>
          <a:ln/>
        </p:spPr>
        <p:txBody>
          <a:bodyPr/>
          <a:lstStyle>
            <a:lvl1pPr>
              <a:defRPr>
                <a:latin typeface="Arial" pitchFamily="34" charset="0"/>
                <a:cs typeface="Arial" pitchFamily="34" charset="0"/>
              </a:defRPr>
            </a:lvl1pPr>
          </a:lstStyle>
          <a:p>
            <a:pPr>
              <a:defRPr/>
            </a:pPr>
            <a:endParaRPr lang="en-GB" dirty="0" smtClean="0"/>
          </a:p>
          <a:p>
            <a:pPr>
              <a:defRPr/>
            </a:pPr>
            <a:fld id="{FC96386F-C149-48D8-92C5-2CFDBA85534B}" type="slidenum">
              <a:rPr lang="en-GB" smtClean="0"/>
              <a:pPr>
                <a:defRPr/>
              </a:pPr>
              <a:t>‹#›</a:t>
            </a:fld>
            <a:endParaRPr lang="en-GB"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4013" y="1089025"/>
            <a:ext cx="4141787" cy="5768975"/>
          </a:xfrm>
        </p:spPr>
        <p:txBody>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089025"/>
            <a:ext cx="4143375" cy="5768975"/>
          </a:xfrm>
        </p:spPr>
        <p:txBody>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5"/>
          <p:cNvSpPr>
            <a:spLocks noGrp="1" noChangeArrowheads="1"/>
          </p:cNvSpPr>
          <p:nvPr>
            <p:ph type="ftr" sz="quarter" idx="10"/>
          </p:nvPr>
        </p:nvSpPr>
        <p:spPr>
          <a:ln/>
        </p:spPr>
        <p:txBody>
          <a:bodyPr/>
          <a:lstStyle>
            <a:lvl1pPr>
              <a:defRPr/>
            </a:lvl1pPr>
          </a:lstStyle>
          <a:p>
            <a:pPr>
              <a:defRPr/>
            </a:pPr>
            <a:endParaRPr lang="en-GB" dirty="0"/>
          </a:p>
        </p:txBody>
      </p:sp>
      <p:sp>
        <p:nvSpPr>
          <p:cNvPr id="6" name="Rectangle 6"/>
          <p:cNvSpPr>
            <a:spLocks noGrp="1" noChangeArrowheads="1"/>
          </p:cNvSpPr>
          <p:nvPr>
            <p:ph type="sldNum" sz="quarter" idx="11"/>
          </p:nvPr>
        </p:nvSpPr>
        <p:spPr>
          <a:ln/>
        </p:spPr>
        <p:txBody>
          <a:bodyPr/>
          <a:lstStyle>
            <a:lvl1pPr>
              <a:defRPr/>
            </a:lvl1pPr>
          </a:lstStyle>
          <a:p>
            <a:pPr>
              <a:defRPr/>
            </a:pPr>
            <a:endParaRPr lang="en-GB" dirty="0"/>
          </a:p>
          <a:p>
            <a:pPr>
              <a:defRPr/>
            </a:pPr>
            <a:fld id="{930D94F4-7A06-4EF1-81B9-BE8C8288FE03}" type="slidenum">
              <a:rPr lang="en-GB"/>
              <a:pPr>
                <a:defRPr/>
              </a:pPr>
              <a:t>‹#›</a:t>
            </a:fld>
            <a:endParaRPr lang="en-GB"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Rectangle 6"/>
          <p:cNvSpPr>
            <a:spLocks noGrp="1" noChangeArrowheads="1"/>
          </p:cNvSpPr>
          <p:nvPr>
            <p:ph type="sldNum" sz="quarter" idx="11"/>
          </p:nvPr>
        </p:nvSpPr>
        <p:spPr>
          <a:ln/>
        </p:spPr>
        <p:txBody>
          <a:bodyPr/>
          <a:lstStyle>
            <a:lvl1pPr>
              <a:defRPr>
                <a:latin typeface="Arial" pitchFamily="34" charset="0"/>
                <a:cs typeface="Arial" pitchFamily="34" charset="0"/>
              </a:defRPr>
            </a:lvl1pPr>
          </a:lstStyle>
          <a:p>
            <a:pPr>
              <a:defRPr/>
            </a:pPr>
            <a:endParaRPr lang="en-GB" dirty="0" smtClean="0"/>
          </a:p>
          <a:p>
            <a:pPr>
              <a:defRPr/>
            </a:pPr>
            <a:fld id="{B18DCB8B-D2FE-45D5-9D77-2EAE87C4CC26}" type="slidenum">
              <a:rPr lang="en-GB" smtClean="0"/>
              <a:pPr>
                <a:defRPr/>
              </a:pPr>
              <a:t>‹#›</a:t>
            </a:fld>
            <a:endParaRPr lang="en-GB"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4013" y="2865438"/>
            <a:ext cx="8437562" cy="723900"/>
          </a:xfrm>
        </p:spPr>
        <p:txBody>
          <a:bodyPr/>
          <a:lstStyle/>
          <a:p>
            <a:r>
              <a:rPr lang="en-US" dirty="0" smtClean="0"/>
              <a:t>Click to edit Master title style</a:t>
            </a:r>
            <a:endParaRPr lang="en-US" dirty="0"/>
          </a:p>
        </p:txBody>
      </p:sp>
      <p:sp>
        <p:nvSpPr>
          <p:cNvPr id="4" name="Rectangle 6"/>
          <p:cNvSpPr>
            <a:spLocks noGrp="1" noChangeArrowheads="1"/>
          </p:cNvSpPr>
          <p:nvPr>
            <p:ph type="sldNum" sz="quarter" idx="11"/>
          </p:nvPr>
        </p:nvSpPr>
        <p:spPr>
          <a:ln/>
        </p:spPr>
        <p:txBody>
          <a:bodyPr/>
          <a:lstStyle>
            <a:lvl1pPr>
              <a:defRPr>
                <a:latin typeface="Arial" pitchFamily="34" charset="0"/>
                <a:cs typeface="Arial" pitchFamily="34" charset="0"/>
              </a:defRPr>
            </a:lvl1pPr>
          </a:lstStyle>
          <a:p>
            <a:pPr>
              <a:defRPr/>
            </a:pPr>
            <a:endParaRPr lang="en-GB" dirty="0" smtClean="0"/>
          </a:p>
          <a:p>
            <a:pPr>
              <a:defRPr/>
            </a:pPr>
            <a:fld id="{B18DCB8B-D2FE-45D5-9D77-2EAE87C4CC26}" type="slidenum">
              <a:rPr lang="en-GB" smtClean="0"/>
              <a:pPr>
                <a:defRPr/>
              </a:pPr>
              <a:t>‹#›</a:t>
            </a:fld>
            <a:endParaRPr lang="en-GB"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54013" y="274638"/>
            <a:ext cx="8437562" cy="7239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GB" dirty="0" smtClean="0"/>
          </a:p>
        </p:txBody>
      </p:sp>
      <p:sp>
        <p:nvSpPr>
          <p:cNvPr id="1027" name="Rectangle 3"/>
          <p:cNvSpPr>
            <a:spLocks noGrp="1" noChangeArrowheads="1"/>
          </p:cNvSpPr>
          <p:nvPr>
            <p:ph type="body" idx="1"/>
          </p:nvPr>
        </p:nvSpPr>
        <p:spPr bwMode="auto">
          <a:xfrm>
            <a:off x="354013" y="1089025"/>
            <a:ext cx="8437562" cy="57689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b="0" u="none">
                <a:solidFill>
                  <a:schemeClr val="accent2"/>
                </a:solidFill>
                <a:latin typeface="Tahoma" charset="0"/>
                <a:cs typeface="+mn-cs"/>
              </a:defRPr>
            </a:lvl1pPr>
          </a:lstStyle>
          <a:p>
            <a:pPr>
              <a:defRPr/>
            </a:pPr>
            <a:endParaRPr lang="en-GB" dirty="0"/>
          </a:p>
        </p:txBody>
      </p:sp>
      <p:sp>
        <p:nvSpPr>
          <p:cNvPr id="1030" name="Rectangle 6"/>
          <p:cNvSpPr>
            <a:spLocks noGrp="1" noChangeArrowheads="1"/>
          </p:cNvSpPr>
          <p:nvPr>
            <p:ph type="sldNum" sz="quarter" idx="4"/>
          </p:nvPr>
        </p:nvSpPr>
        <p:spPr bwMode="auto">
          <a:xfrm>
            <a:off x="8589963" y="6272213"/>
            <a:ext cx="4953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b="0" u="none">
                <a:solidFill>
                  <a:schemeClr val="accent2"/>
                </a:solidFill>
                <a:latin typeface="Arial" pitchFamily="34" charset="0"/>
                <a:cs typeface="Arial" pitchFamily="34" charset="0"/>
              </a:defRPr>
            </a:lvl1pPr>
          </a:lstStyle>
          <a:p>
            <a:pPr>
              <a:defRPr/>
            </a:pPr>
            <a:endParaRPr lang="en-GB" dirty="0" smtClean="0"/>
          </a:p>
          <a:p>
            <a:pPr>
              <a:defRPr/>
            </a:pPr>
            <a:fld id="{6C53B026-E3BC-40EA-A94F-CF3D3D4CBAA7}" type="slidenum">
              <a:rPr lang="en-GB" smtClean="0"/>
              <a:pPr>
                <a:defRPr/>
              </a:pPr>
              <a:t>‹#›</a:t>
            </a:fld>
            <a:endParaRPr lang="en-GB" dirty="0"/>
          </a:p>
        </p:txBody>
      </p:sp>
      <p:sp>
        <p:nvSpPr>
          <p:cNvPr id="1034" name="Rectangle 10"/>
          <p:cNvSpPr>
            <a:spLocks noChangeArrowheads="1"/>
          </p:cNvSpPr>
          <p:nvPr/>
        </p:nvSpPr>
        <p:spPr bwMode="auto">
          <a:xfrm>
            <a:off x="0" y="3071813"/>
            <a:ext cx="9144000" cy="0"/>
          </a:xfrm>
          <a:prstGeom prst="rect">
            <a:avLst/>
          </a:prstGeom>
          <a:noFill/>
          <a:ln w="9525">
            <a:noFill/>
            <a:miter lim="800000"/>
            <a:headEnd/>
            <a:tailEnd/>
          </a:ln>
          <a:effectLst/>
        </p:spPr>
        <p:txBody>
          <a:bodyPr wrap="none" anchor="ctr">
            <a:spAutoFit/>
          </a:bodyPr>
          <a:lstStyle/>
          <a:p>
            <a:pPr>
              <a:defRPr/>
            </a:pPr>
            <a:endParaRPr lang="en-US" dirty="0">
              <a:latin typeface="Tahoma" charset="0"/>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5" r:id="rId5"/>
  </p:sldLayoutIdLst>
  <p:timing>
    <p:tnLst>
      <p:par>
        <p:cTn id="1" dur="indefinite" restart="never" nodeType="tmRoot"/>
      </p:par>
    </p:tnLst>
  </p:timing>
  <p:hf hdr="0" ftr="0" dt="0"/>
  <p:txStyles>
    <p:titleStyle>
      <a:lvl1pPr algn="ctr" rtl="0" eaLnBrk="1" fontAlgn="base" hangingPunct="1">
        <a:spcBef>
          <a:spcPct val="0"/>
        </a:spcBef>
        <a:spcAft>
          <a:spcPct val="0"/>
        </a:spcAft>
        <a:defRPr sz="2400">
          <a:solidFill>
            <a:schemeClr val="accent2"/>
          </a:solidFill>
          <a:latin typeface="Arial" pitchFamily="34" charset="0"/>
          <a:ea typeface="+mj-ea"/>
          <a:cs typeface="Arial" pitchFamily="34" charset="0"/>
        </a:defRPr>
      </a:lvl1pPr>
      <a:lvl2pPr algn="ctr" rtl="0" eaLnBrk="1" fontAlgn="base" hangingPunct="1">
        <a:spcBef>
          <a:spcPct val="0"/>
        </a:spcBef>
        <a:spcAft>
          <a:spcPct val="0"/>
        </a:spcAft>
        <a:defRPr sz="2800">
          <a:solidFill>
            <a:schemeClr val="accent2"/>
          </a:solidFill>
          <a:latin typeface="Tahoma" charset="0"/>
        </a:defRPr>
      </a:lvl2pPr>
      <a:lvl3pPr algn="ctr" rtl="0" eaLnBrk="1" fontAlgn="base" hangingPunct="1">
        <a:spcBef>
          <a:spcPct val="0"/>
        </a:spcBef>
        <a:spcAft>
          <a:spcPct val="0"/>
        </a:spcAft>
        <a:defRPr sz="2800">
          <a:solidFill>
            <a:schemeClr val="accent2"/>
          </a:solidFill>
          <a:latin typeface="Tahoma" charset="0"/>
        </a:defRPr>
      </a:lvl3pPr>
      <a:lvl4pPr algn="ctr" rtl="0" eaLnBrk="1" fontAlgn="base" hangingPunct="1">
        <a:spcBef>
          <a:spcPct val="0"/>
        </a:spcBef>
        <a:spcAft>
          <a:spcPct val="0"/>
        </a:spcAft>
        <a:defRPr sz="2800">
          <a:solidFill>
            <a:schemeClr val="accent2"/>
          </a:solidFill>
          <a:latin typeface="Tahoma" charset="0"/>
        </a:defRPr>
      </a:lvl4pPr>
      <a:lvl5pPr algn="ctr" rtl="0" eaLnBrk="1" fontAlgn="base" hangingPunct="1">
        <a:spcBef>
          <a:spcPct val="0"/>
        </a:spcBef>
        <a:spcAft>
          <a:spcPct val="0"/>
        </a:spcAft>
        <a:defRPr sz="2800">
          <a:solidFill>
            <a:schemeClr val="accent2"/>
          </a:solidFill>
          <a:latin typeface="Tahoma" charset="0"/>
        </a:defRPr>
      </a:lvl5pPr>
      <a:lvl6pPr marL="457200" algn="ctr" rtl="0" eaLnBrk="1" fontAlgn="base" hangingPunct="1">
        <a:spcBef>
          <a:spcPct val="0"/>
        </a:spcBef>
        <a:spcAft>
          <a:spcPct val="0"/>
        </a:spcAft>
        <a:defRPr sz="2800">
          <a:solidFill>
            <a:schemeClr val="accent2"/>
          </a:solidFill>
          <a:latin typeface="Tahoma" charset="0"/>
        </a:defRPr>
      </a:lvl6pPr>
      <a:lvl7pPr marL="914400" algn="ctr" rtl="0" eaLnBrk="1" fontAlgn="base" hangingPunct="1">
        <a:spcBef>
          <a:spcPct val="0"/>
        </a:spcBef>
        <a:spcAft>
          <a:spcPct val="0"/>
        </a:spcAft>
        <a:defRPr sz="2800">
          <a:solidFill>
            <a:schemeClr val="accent2"/>
          </a:solidFill>
          <a:latin typeface="Tahoma" charset="0"/>
        </a:defRPr>
      </a:lvl7pPr>
      <a:lvl8pPr marL="1371600" algn="ctr" rtl="0" eaLnBrk="1" fontAlgn="base" hangingPunct="1">
        <a:spcBef>
          <a:spcPct val="0"/>
        </a:spcBef>
        <a:spcAft>
          <a:spcPct val="0"/>
        </a:spcAft>
        <a:defRPr sz="2800">
          <a:solidFill>
            <a:schemeClr val="accent2"/>
          </a:solidFill>
          <a:latin typeface="Tahoma" charset="0"/>
        </a:defRPr>
      </a:lvl8pPr>
      <a:lvl9pPr marL="1828800" algn="ctr" rtl="0" eaLnBrk="1" fontAlgn="base" hangingPunct="1">
        <a:spcBef>
          <a:spcPct val="0"/>
        </a:spcBef>
        <a:spcAft>
          <a:spcPct val="0"/>
        </a:spcAft>
        <a:defRPr sz="2800">
          <a:solidFill>
            <a:schemeClr val="accent2"/>
          </a:solidFill>
          <a:latin typeface="Tahoma" charset="0"/>
        </a:defRPr>
      </a:lvl9pPr>
    </p:titleStyle>
    <p:bodyStyle>
      <a:lvl1pPr marL="342900" indent="-342900" algn="l" rtl="0" eaLnBrk="1" fontAlgn="base" hangingPunct="1">
        <a:spcBef>
          <a:spcPct val="20000"/>
        </a:spcBef>
        <a:spcAft>
          <a:spcPct val="0"/>
        </a:spcAft>
        <a:buChar char="•"/>
        <a:defRPr sz="2000">
          <a:solidFill>
            <a:schemeClr val="accent2"/>
          </a:solidFill>
          <a:latin typeface="Arial" pitchFamily="34" charset="0"/>
          <a:ea typeface="+mn-ea"/>
          <a:cs typeface="Arial" pitchFamily="34" charset="0"/>
        </a:defRPr>
      </a:lvl1pPr>
      <a:lvl2pPr marL="742950" indent="-28575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2pPr>
      <a:lvl3pPr marL="1143000" indent="-22860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3pPr>
      <a:lvl4pPr marL="1600200" indent="-22860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4pPr>
      <a:lvl5pPr marL="2057400" indent="-22860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5pPr>
      <a:lvl6pPr marL="2514600" indent="-228600" algn="l" rtl="0" eaLnBrk="1" fontAlgn="base" hangingPunct="1">
        <a:spcBef>
          <a:spcPct val="20000"/>
        </a:spcBef>
        <a:spcAft>
          <a:spcPct val="0"/>
        </a:spcAft>
        <a:buChar char="»"/>
        <a:defRPr sz="2000">
          <a:solidFill>
            <a:schemeClr val="accent2"/>
          </a:solidFill>
          <a:latin typeface="+mn-lt"/>
          <a:cs typeface="+mn-cs"/>
        </a:defRPr>
      </a:lvl6pPr>
      <a:lvl7pPr marL="2971800" indent="-228600" algn="l" rtl="0" eaLnBrk="1" fontAlgn="base" hangingPunct="1">
        <a:spcBef>
          <a:spcPct val="20000"/>
        </a:spcBef>
        <a:spcAft>
          <a:spcPct val="0"/>
        </a:spcAft>
        <a:buChar char="»"/>
        <a:defRPr sz="2000">
          <a:solidFill>
            <a:schemeClr val="accent2"/>
          </a:solidFill>
          <a:latin typeface="+mn-lt"/>
          <a:cs typeface="+mn-cs"/>
        </a:defRPr>
      </a:lvl7pPr>
      <a:lvl8pPr marL="3429000" indent="-228600" algn="l" rtl="0" eaLnBrk="1" fontAlgn="base" hangingPunct="1">
        <a:spcBef>
          <a:spcPct val="20000"/>
        </a:spcBef>
        <a:spcAft>
          <a:spcPct val="0"/>
        </a:spcAft>
        <a:buChar char="»"/>
        <a:defRPr sz="2000">
          <a:solidFill>
            <a:schemeClr val="accent2"/>
          </a:solidFill>
          <a:latin typeface="+mn-lt"/>
          <a:cs typeface="+mn-cs"/>
        </a:defRPr>
      </a:lvl8pPr>
      <a:lvl9pPr marL="3886200" indent="-228600" algn="l" rtl="0" eaLnBrk="1" fontAlgn="base" hangingPunct="1">
        <a:spcBef>
          <a:spcPct val="20000"/>
        </a:spcBef>
        <a:spcAft>
          <a:spcPct val="0"/>
        </a:spcAft>
        <a:buChar char="»"/>
        <a:defRPr sz="2000">
          <a:solidFill>
            <a:schemeClr val="accent2"/>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query.nytimes.com/mem/archive/pdf?res=F40815FC3F5F12728DDDA80B94D9405B8084F1D3"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ww.gao.gov/assets/160/154413.pdf" TargetMode="External"/><Relationship Id="rId2" Type="http://schemas.openxmlformats.org/officeDocument/2006/relationships/hyperlink" Target="http://www.nytimes.com/2000/09/20/news/20iht-cong.2.t_2.html" TargetMode="External"/><Relationship Id="rId1" Type="http://schemas.openxmlformats.org/officeDocument/2006/relationships/slideLayout" Target="../slideLayouts/slideLayout2.xml"/><Relationship Id="rId5" Type="http://schemas.openxmlformats.org/officeDocument/2006/relationships/hyperlink" Target="http://govinfo.library.unt.edu/tdrc/research/china1.pdf" TargetMode="External"/><Relationship Id="rId4" Type="http://schemas.openxmlformats.org/officeDocument/2006/relationships/hyperlink" Target="http://www.gpo.gov/fdsys/pkg/CHRG-106hhrg67129/html/CHRG-106hhrg67129.htm"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0.emf"/></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1.emf"/></Relationships>
</file>

<file path=ppt/slides/_rels/slide28.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2.emf"/></Relationships>
</file>

<file path=ppt/slides/_rels/slide29.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3.emf"/></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8.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20.emf"/><Relationship Id="rId4" Type="http://schemas.openxmlformats.org/officeDocument/2006/relationships/package" Target="../embeddings/Microsoft_Excel_Worksheet6.xlsx"/></Relationships>
</file>

<file path=ppt/slides/_rels/slide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21.emf"/></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openxmlformats.org/officeDocument/2006/relationships/slideLayout" Target="../slideLayouts/slideLayout2.xml"/><Relationship Id="rId1" Type="http://schemas.openxmlformats.org/officeDocument/2006/relationships/vmlDrawing" Target="../drawings/vmlDrawing8.vml"/><Relationship Id="rId4" Type="http://schemas.openxmlformats.org/officeDocument/2006/relationships/image" Target="../media/image21.emf"/></Relationships>
</file>

<file path=ppt/slides/_rels/slide43.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openxmlformats.org/officeDocument/2006/relationships/slideLayout" Target="../slideLayouts/slideLayout2.xml"/><Relationship Id="rId1" Type="http://schemas.openxmlformats.org/officeDocument/2006/relationships/vmlDrawing" Target="../drawings/vmlDrawing9.vml"/><Relationship Id="rId4" Type="http://schemas.openxmlformats.org/officeDocument/2006/relationships/image" Target="../media/image22.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openxmlformats.org/officeDocument/2006/relationships/slideLayout" Target="../slideLayouts/slideLayout4.xml"/><Relationship Id="rId1" Type="http://schemas.openxmlformats.org/officeDocument/2006/relationships/vmlDrawing" Target="../drawings/vmlDrawing10.vml"/><Relationship Id="rId4" Type="http://schemas.openxmlformats.org/officeDocument/2006/relationships/image" Target="../media/image23.emf"/></Relationships>
</file>

<file path=ppt/slides/_rels/slide47.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openxmlformats.org/officeDocument/2006/relationships/slideLayout" Target="../slideLayouts/slideLayout4.xml"/><Relationship Id="rId1" Type="http://schemas.openxmlformats.org/officeDocument/2006/relationships/vmlDrawing" Target="../drawings/vmlDrawing11.vml"/><Relationship Id="rId4" Type="http://schemas.openxmlformats.org/officeDocument/2006/relationships/image" Target="../media/image24.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openxmlformats.org/officeDocument/2006/relationships/slideLayout" Target="../slideLayouts/slideLayout4.xml"/><Relationship Id="rId1" Type="http://schemas.openxmlformats.org/officeDocument/2006/relationships/vmlDrawing" Target="../drawings/vmlDrawing12.vml"/><Relationship Id="rId4" Type="http://schemas.openxmlformats.org/officeDocument/2006/relationships/image" Target="../media/image25.emf"/></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46100" y="1680064"/>
            <a:ext cx="7772400" cy="1235322"/>
          </a:xfrm>
        </p:spPr>
        <p:txBody>
          <a:bodyPr/>
          <a:lstStyle/>
          <a:p>
            <a:r>
              <a:rPr lang="en-US" dirty="0" smtClean="0"/>
              <a:t>The Surprisingly Swift Decline of U.S. </a:t>
            </a:r>
            <a:br>
              <a:rPr lang="en-US" dirty="0" smtClean="0"/>
            </a:br>
            <a:r>
              <a:rPr lang="en-US" dirty="0" smtClean="0"/>
              <a:t>Manufacturing Employment</a:t>
            </a:r>
            <a:endParaRPr lang="en-US" dirty="0"/>
          </a:p>
        </p:txBody>
      </p:sp>
      <p:sp>
        <p:nvSpPr>
          <p:cNvPr id="3" name="Subtitle 2"/>
          <p:cNvSpPr>
            <a:spLocks noGrp="1"/>
          </p:cNvSpPr>
          <p:nvPr>
            <p:ph type="subTitle" idx="1"/>
          </p:nvPr>
        </p:nvSpPr>
        <p:spPr/>
        <p:txBody>
          <a:bodyPr/>
          <a:lstStyle/>
          <a:p>
            <a:endParaRPr lang="en-US" dirty="0" smtClean="0">
              <a:solidFill>
                <a:schemeClr val="bg1">
                  <a:lumMod val="50000"/>
                </a:schemeClr>
              </a:solidFill>
            </a:endParaRPr>
          </a:p>
          <a:p>
            <a:endParaRPr lang="en-US" dirty="0" smtClean="0">
              <a:solidFill>
                <a:schemeClr val="bg1">
                  <a:lumMod val="50000"/>
                </a:schemeClr>
              </a:solidFill>
            </a:endParaRPr>
          </a:p>
          <a:p>
            <a:endParaRPr lang="en-US" dirty="0" smtClean="0"/>
          </a:p>
          <a:p>
            <a:r>
              <a:rPr lang="en-US" dirty="0" smtClean="0"/>
              <a:t>Justin R. Pierce </a:t>
            </a:r>
            <a:r>
              <a:rPr lang="en-US" dirty="0" smtClean="0">
                <a:solidFill>
                  <a:schemeClr val="bg1">
                    <a:lumMod val="50000"/>
                  </a:schemeClr>
                </a:solidFill>
              </a:rPr>
              <a:t>Board of Governors of the Federal Reserve System</a:t>
            </a:r>
          </a:p>
          <a:p>
            <a:r>
              <a:rPr lang="en-US" dirty="0" smtClean="0"/>
              <a:t>Peter K. Schott </a:t>
            </a:r>
            <a:r>
              <a:rPr lang="en-US" dirty="0" smtClean="0">
                <a:solidFill>
                  <a:schemeClr val="bg1">
                    <a:lumMod val="50000"/>
                  </a:schemeClr>
                </a:solidFill>
              </a:rPr>
              <a:t>Yale School of Management &amp; NBER</a:t>
            </a:r>
            <a:br>
              <a:rPr lang="en-US" dirty="0" smtClean="0">
                <a:solidFill>
                  <a:schemeClr val="bg1">
                    <a:lumMod val="50000"/>
                  </a:schemeClr>
                </a:solidFill>
              </a:rPr>
            </a:br>
            <a:endParaRPr lang="en-US" dirty="0">
              <a:solidFill>
                <a:schemeClr val="bg1">
                  <a:lumMod val="50000"/>
                </a:schemeClr>
              </a:solidFill>
            </a:endParaRPr>
          </a:p>
        </p:txBody>
      </p:sp>
    </p:spTree>
    <p:extLst>
      <p:ext uri="{BB962C8B-B14F-4D97-AF65-F5344CB8AC3E}">
        <p14:creationId xmlns:p14="http://schemas.microsoft.com/office/powerpoint/2010/main" val="17894316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 NTR and Non-NTR Tariffs</a:t>
            </a:r>
            <a:endParaRPr lang="en-US" dirty="0"/>
          </a:p>
        </p:txBody>
      </p:sp>
      <p:sp>
        <p:nvSpPr>
          <p:cNvPr id="3" name="Content Placeholder 2"/>
          <p:cNvSpPr>
            <a:spLocks noGrp="1"/>
          </p:cNvSpPr>
          <p:nvPr>
            <p:ph idx="1"/>
          </p:nvPr>
        </p:nvSpPr>
        <p:spPr/>
        <p:txBody>
          <a:bodyPr/>
          <a:lstStyle/>
          <a:p>
            <a:r>
              <a:rPr lang="en-US" dirty="0">
                <a:solidFill>
                  <a:schemeClr val="accent6"/>
                </a:solidFill>
              </a:rPr>
              <a:t> </a:t>
            </a:r>
            <a:r>
              <a:rPr lang="en-US" dirty="0">
                <a:solidFill>
                  <a:srgbClr val="00B0F0"/>
                </a:solidFill>
              </a:rPr>
              <a:t>NTR</a:t>
            </a:r>
            <a:r>
              <a:rPr lang="en-US" dirty="0"/>
              <a:t> = Normal Trade </a:t>
            </a:r>
            <a:r>
              <a:rPr lang="en-US" dirty="0" smtClean="0"/>
              <a:t>Relations</a:t>
            </a:r>
          </a:p>
          <a:p>
            <a:pPr lvl="1"/>
            <a:r>
              <a:rPr lang="en-US" dirty="0" smtClean="0"/>
              <a:t>Synonym for Most Favored Nation (MFN)</a:t>
            </a:r>
          </a:p>
          <a:p>
            <a:endParaRPr lang="en-US" dirty="0" smtClean="0"/>
          </a:p>
          <a:p>
            <a:r>
              <a:rPr lang="en-US" dirty="0" smtClean="0"/>
              <a:t>The US has two basic tariff schedules</a:t>
            </a:r>
          </a:p>
          <a:p>
            <a:pPr lvl="1"/>
            <a:r>
              <a:rPr lang="en-US" dirty="0">
                <a:solidFill>
                  <a:srgbClr val="00B0F0"/>
                </a:solidFill>
              </a:rPr>
              <a:t>NTR tariffs	</a:t>
            </a:r>
            <a:r>
              <a:rPr lang="en-US" dirty="0"/>
              <a:t>: for WTO members; generally low</a:t>
            </a:r>
            <a:endParaRPr lang="en-US" dirty="0" smtClean="0">
              <a:solidFill>
                <a:schemeClr val="accent6"/>
              </a:solidFill>
            </a:endParaRPr>
          </a:p>
          <a:p>
            <a:pPr lvl="1">
              <a:tabLst>
                <a:tab pos="2743200" algn="l"/>
                <a:tab pos="2913063" algn="l"/>
              </a:tabLst>
            </a:pPr>
            <a:r>
              <a:rPr lang="en-US" dirty="0" smtClean="0">
                <a:solidFill>
                  <a:srgbClr val="00B0F0"/>
                </a:solidFill>
              </a:rPr>
              <a:t>Non-NTR tariffs 	</a:t>
            </a:r>
            <a:r>
              <a:rPr lang="en-US" dirty="0" smtClean="0"/>
              <a:t>: for non-market economies; generally high; set 			by Smoot-Hawley (1930)</a:t>
            </a:r>
          </a:p>
          <a:p>
            <a:pPr marL="0" indent="0">
              <a:buNone/>
            </a:pPr>
            <a:endParaRPr lang="en-US" dirty="0"/>
          </a:p>
          <a:p>
            <a:r>
              <a:rPr lang="en-US" dirty="0" smtClean="0"/>
              <a:t>How does China fit into these categories?</a:t>
            </a:r>
          </a:p>
          <a:p>
            <a:pPr marL="0" indent="0">
              <a:buNone/>
            </a:pPr>
            <a:endParaRPr lang="en-US" dirty="0" smtClean="0"/>
          </a:p>
          <a:p>
            <a:endParaRPr lang="en-US"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10</a:t>
            </a:fld>
            <a:endParaRPr lang="en-GB" dirty="0"/>
          </a:p>
        </p:txBody>
      </p:sp>
    </p:spTree>
    <p:extLst>
      <p:ext uri="{BB962C8B-B14F-4D97-AF65-F5344CB8AC3E}">
        <p14:creationId xmlns:p14="http://schemas.microsoft.com/office/powerpoint/2010/main" val="2628938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bwMode="auto">
          <a:xfrm>
            <a:off x="5629620" y="932436"/>
            <a:ext cx="2551624" cy="5027689"/>
          </a:xfrm>
          <a:prstGeom prst="ellipse">
            <a:avLst/>
          </a:prstGeom>
          <a:solidFill>
            <a:srgbClr val="FFFF00"/>
          </a:solidFill>
          <a:ln w="9525" cap="flat" cmpd="sng" algn="ctr">
            <a:solidFill>
              <a:schemeClr val="accent6"/>
            </a:solidFill>
            <a:prstDash val="solid"/>
            <a:round/>
            <a:headEnd type="none" w="med" len="med"/>
            <a:tailEnd type="none" w="med" len="med"/>
          </a:ln>
          <a:effectLst/>
        </p:spPr>
        <p:txBody>
          <a:bodyPr rtlCol="0" anchor="ctr"/>
          <a:lstStyle/>
          <a:p>
            <a:pPr algn="ctr"/>
            <a:endParaRPr lang="en-US"/>
          </a:p>
        </p:txBody>
      </p:sp>
      <p:sp>
        <p:nvSpPr>
          <p:cNvPr id="2" name="Title 1"/>
          <p:cNvSpPr>
            <a:spLocks noGrp="1"/>
          </p:cNvSpPr>
          <p:nvPr>
            <p:ph type="title"/>
          </p:nvPr>
        </p:nvSpPr>
        <p:spPr/>
        <p:txBody>
          <a:bodyPr/>
          <a:lstStyle/>
          <a:p>
            <a:r>
              <a:rPr lang="en-US" dirty="0" smtClean="0"/>
              <a:t>US-China Trade Policy, 1980-2001</a:t>
            </a:r>
            <a:endParaRPr lang="en-US"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11</a:t>
            </a:fld>
            <a:endParaRPr lang="en-GB" dirty="0"/>
          </a:p>
        </p:txBody>
      </p:sp>
      <p:cxnSp>
        <p:nvCxnSpPr>
          <p:cNvPr id="5" name="Straight Connector 4"/>
          <p:cNvCxnSpPr/>
          <p:nvPr/>
        </p:nvCxnSpPr>
        <p:spPr bwMode="auto">
          <a:xfrm>
            <a:off x="1864992" y="2243459"/>
            <a:ext cx="5943600" cy="0"/>
          </a:xfrm>
          <a:prstGeom prst="line">
            <a:avLst/>
          </a:prstGeom>
          <a:solidFill>
            <a:schemeClr val="accent1"/>
          </a:solidFill>
          <a:ln w="9525" cap="flat" cmpd="sng" algn="ctr">
            <a:solidFill>
              <a:schemeClr val="accent6"/>
            </a:solidFill>
            <a:prstDash val="solid"/>
            <a:round/>
            <a:headEnd type="none" w="med" len="med"/>
            <a:tailEnd type="triangle" w="med" len="med"/>
          </a:ln>
          <a:effectLst/>
        </p:spPr>
      </p:cxnSp>
      <p:cxnSp>
        <p:nvCxnSpPr>
          <p:cNvPr id="7" name="Straight Connector 6"/>
          <p:cNvCxnSpPr>
            <a:endCxn id="8" idx="0"/>
          </p:cNvCxnSpPr>
          <p:nvPr/>
        </p:nvCxnSpPr>
        <p:spPr bwMode="auto">
          <a:xfrm flipH="1">
            <a:off x="2309799" y="2263355"/>
            <a:ext cx="14" cy="1067526"/>
          </a:xfrm>
          <a:prstGeom prst="line">
            <a:avLst/>
          </a:prstGeom>
          <a:solidFill>
            <a:schemeClr val="accent1"/>
          </a:solidFill>
          <a:ln w="9525" cap="flat" cmpd="sng" algn="ctr">
            <a:solidFill>
              <a:schemeClr val="accent6"/>
            </a:solidFill>
            <a:prstDash val="solid"/>
            <a:round/>
            <a:headEnd type="none" w="med" len="med"/>
            <a:tailEnd type="none" w="med" len="med"/>
          </a:ln>
          <a:effectLst/>
        </p:spPr>
      </p:cxnSp>
      <p:sp>
        <p:nvSpPr>
          <p:cNvPr id="8" name="TextBox 7">
            <a:hlinkClick r:id="rId3"/>
          </p:cNvPr>
          <p:cNvSpPr txBox="1"/>
          <p:nvPr/>
        </p:nvSpPr>
        <p:spPr>
          <a:xfrm>
            <a:off x="1019545" y="3330881"/>
            <a:ext cx="2580507" cy="2185214"/>
          </a:xfrm>
          <a:prstGeom prst="rect">
            <a:avLst/>
          </a:prstGeom>
          <a:noFill/>
        </p:spPr>
        <p:txBody>
          <a:bodyPr wrap="square" rtlCol="0">
            <a:spAutoFit/>
          </a:bodyPr>
          <a:lstStyle/>
          <a:p>
            <a:pPr algn="ctr"/>
            <a:r>
              <a:rPr lang="en-US" sz="1400" b="0" dirty="0" smtClean="0">
                <a:latin typeface="Arial" pitchFamily="34" charset="0"/>
                <a:cs typeface="Arial" pitchFamily="34" charset="0"/>
              </a:rPr>
              <a:t>1980 (February)</a:t>
            </a:r>
          </a:p>
          <a:p>
            <a:r>
              <a:rPr lang="en-US" sz="1400" b="0" u="none" dirty="0" smtClean="0">
                <a:solidFill>
                  <a:schemeClr val="accent6"/>
                </a:solidFill>
                <a:latin typeface="Arial" pitchFamily="34" charset="0"/>
                <a:cs typeface="Arial" pitchFamily="34" charset="0"/>
              </a:rPr>
              <a:t>China was granted </a:t>
            </a:r>
            <a:r>
              <a:rPr lang="en-US" sz="1400" b="0" u="none" dirty="0" smtClean="0">
                <a:solidFill>
                  <a:srgbClr val="00B0F0"/>
                </a:solidFill>
                <a:latin typeface="Arial" pitchFamily="34" charset="0"/>
                <a:cs typeface="Arial" pitchFamily="34" charset="0"/>
              </a:rPr>
              <a:t>temporary NTR</a:t>
            </a:r>
            <a:r>
              <a:rPr lang="en-US" sz="1400" b="0" u="none" dirty="0" smtClean="0">
                <a:solidFill>
                  <a:schemeClr val="accent6"/>
                </a:solidFill>
                <a:latin typeface="Arial" pitchFamily="34" charset="0"/>
                <a:cs typeface="Arial" pitchFamily="34" charset="0"/>
              </a:rPr>
              <a:t> status by the US Congress</a:t>
            </a:r>
          </a:p>
          <a:p>
            <a:endParaRPr lang="en-US" sz="1400" b="0" u="none" dirty="0" smtClean="0">
              <a:solidFill>
                <a:schemeClr val="accent6"/>
              </a:solidFill>
              <a:latin typeface="Arial" pitchFamily="34" charset="0"/>
              <a:cs typeface="Arial" pitchFamily="34" charset="0"/>
            </a:endParaRPr>
          </a:p>
          <a:p>
            <a:r>
              <a:rPr lang="en-US" sz="1400" b="0" u="none" dirty="0" smtClean="0">
                <a:solidFill>
                  <a:schemeClr val="accent6"/>
                </a:solidFill>
                <a:latin typeface="Arial" pitchFamily="34" charset="0"/>
                <a:cs typeface="Arial" pitchFamily="34" charset="0"/>
              </a:rPr>
              <a:t>Temporary NTR requires </a:t>
            </a:r>
            <a:r>
              <a:rPr lang="en-US" sz="1400" b="0" u="none" dirty="0" smtClean="0">
                <a:solidFill>
                  <a:srgbClr val="00B0F0"/>
                </a:solidFill>
                <a:latin typeface="Arial" pitchFamily="34" charset="0"/>
                <a:cs typeface="Arial" pitchFamily="34" charset="0"/>
              </a:rPr>
              <a:t>annual re-approval </a:t>
            </a:r>
            <a:r>
              <a:rPr lang="en-US" sz="1400" b="0" u="none" dirty="0" smtClean="0">
                <a:solidFill>
                  <a:schemeClr val="accent6"/>
                </a:solidFill>
                <a:latin typeface="Arial" pitchFamily="34" charset="0"/>
                <a:cs typeface="Arial" pitchFamily="34" charset="0"/>
              </a:rPr>
              <a:t>by Congress</a:t>
            </a:r>
          </a:p>
          <a:p>
            <a:endParaRPr lang="en-US" sz="1200" b="0" u="none" dirty="0" smtClean="0">
              <a:solidFill>
                <a:schemeClr val="accent6"/>
              </a:solidFill>
              <a:latin typeface="Arial" pitchFamily="34" charset="0"/>
              <a:cs typeface="Arial" pitchFamily="34" charset="0"/>
            </a:endParaRPr>
          </a:p>
          <a:p>
            <a:endParaRPr lang="en-US" sz="1200" b="0" u="none" dirty="0" smtClean="0">
              <a:solidFill>
                <a:schemeClr val="accent6"/>
              </a:solidFill>
              <a:latin typeface="Arial" pitchFamily="34" charset="0"/>
              <a:cs typeface="Arial" pitchFamily="34" charset="0"/>
            </a:endParaRPr>
          </a:p>
        </p:txBody>
      </p:sp>
      <p:sp>
        <p:nvSpPr>
          <p:cNvPr id="14" name="TextBox 13"/>
          <p:cNvSpPr txBox="1"/>
          <p:nvPr/>
        </p:nvSpPr>
        <p:spPr>
          <a:xfrm>
            <a:off x="5713235" y="3933965"/>
            <a:ext cx="2354104" cy="1384995"/>
          </a:xfrm>
          <a:prstGeom prst="rect">
            <a:avLst/>
          </a:prstGeom>
          <a:noFill/>
        </p:spPr>
        <p:txBody>
          <a:bodyPr wrap="square" rtlCol="0">
            <a:spAutoFit/>
          </a:bodyPr>
          <a:lstStyle/>
          <a:p>
            <a:pPr algn="ctr"/>
            <a:r>
              <a:rPr lang="en-US" sz="1400" b="0" dirty="0" smtClean="0">
                <a:latin typeface="Arial" pitchFamily="34" charset="0"/>
                <a:cs typeface="Arial" pitchFamily="34" charset="0"/>
              </a:rPr>
              <a:t>2000 (October)</a:t>
            </a:r>
          </a:p>
          <a:p>
            <a:pPr algn="ctr"/>
            <a:r>
              <a:rPr lang="en-US" sz="1400" b="0" u="none" dirty="0" smtClean="0">
                <a:solidFill>
                  <a:schemeClr val="accent6"/>
                </a:solidFill>
                <a:latin typeface="Arial" pitchFamily="34" charset="0"/>
                <a:cs typeface="Arial" pitchFamily="34" charset="0"/>
              </a:rPr>
              <a:t>U.S. Congress grants China </a:t>
            </a:r>
            <a:r>
              <a:rPr lang="en-US" sz="1400" b="0" u="none" dirty="0" smtClean="0">
                <a:solidFill>
                  <a:srgbClr val="00B0F0"/>
                </a:solidFill>
                <a:latin typeface="Arial" pitchFamily="34" charset="0"/>
                <a:cs typeface="Arial" pitchFamily="34" charset="0"/>
              </a:rPr>
              <a:t>PNTR</a:t>
            </a:r>
            <a:r>
              <a:rPr lang="en-US" sz="1400" b="0" u="none" dirty="0" smtClean="0">
                <a:solidFill>
                  <a:schemeClr val="accent6"/>
                </a:solidFill>
                <a:latin typeface="Arial" pitchFamily="34" charset="0"/>
                <a:cs typeface="Arial" pitchFamily="34" charset="0"/>
              </a:rPr>
              <a:t>, eliminating the risk that a failed vote might lead to a jump in tariffs</a:t>
            </a:r>
          </a:p>
        </p:txBody>
      </p:sp>
      <p:grpSp>
        <p:nvGrpSpPr>
          <p:cNvPr id="9" name="Group 14"/>
          <p:cNvGrpSpPr/>
          <p:nvPr/>
        </p:nvGrpSpPr>
        <p:grpSpPr>
          <a:xfrm>
            <a:off x="5772055" y="1497671"/>
            <a:ext cx="2354104" cy="744265"/>
            <a:chOff x="5273001" y="2220696"/>
            <a:chExt cx="2354104" cy="744265"/>
          </a:xfrm>
        </p:grpSpPr>
        <p:cxnSp>
          <p:nvCxnSpPr>
            <p:cNvPr id="16" name="Straight Connector 15"/>
            <p:cNvCxnSpPr/>
            <p:nvPr/>
          </p:nvCxnSpPr>
          <p:spPr bwMode="auto">
            <a:xfrm rot="5400000">
              <a:off x="6287399" y="2805473"/>
              <a:ext cx="318977" cy="0"/>
            </a:xfrm>
            <a:prstGeom prst="line">
              <a:avLst/>
            </a:prstGeom>
            <a:solidFill>
              <a:schemeClr val="accent1"/>
            </a:solidFill>
            <a:ln w="9525" cap="flat" cmpd="sng" algn="ctr">
              <a:solidFill>
                <a:schemeClr val="accent6"/>
              </a:solidFill>
              <a:prstDash val="solid"/>
              <a:round/>
              <a:headEnd type="none" w="med" len="med"/>
              <a:tailEnd type="none" w="med" len="med"/>
            </a:ln>
            <a:effectLst/>
          </p:spPr>
        </p:cxnSp>
        <p:sp>
          <p:nvSpPr>
            <p:cNvPr id="17" name="TextBox 16"/>
            <p:cNvSpPr txBox="1"/>
            <p:nvPr/>
          </p:nvSpPr>
          <p:spPr>
            <a:xfrm>
              <a:off x="5273001" y="2220696"/>
              <a:ext cx="2354104" cy="523220"/>
            </a:xfrm>
            <a:prstGeom prst="rect">
              <a:avLst/>
            </a:prstGeom>
            <a:noFill/>
          </p:spPr>
          <p:txBody>
            <a:bodyPr wrap="square" rtlCol="0">
              <a:spAutoFit/>
            </a:bodyPr>
            <a:lstStyle/>
            <a:p>
              <a:pPr algn="ctr"/>
              <a:r>
                <a:rPr lang="en-US" sz="1400" b="0" dirty="0" smtClean="0">
                  <a:latin typeface="Arial" pitchFamily="34" charset="0"/>
                  <a:cs typeface="Arial" pitchFamily="34" charset="0"/>
                </a:rPr>
                <a:t>2001 (December)</a:t>
              </a:r>
            </a:p>
            <a:p>
              <a:pPr algn="ctr"/>
              <a:r>
                <a:rPr lang="en-US" sz="1400" b="0" u="none" dirty="0" smtClean="0">
                  <a:solidFill>
                    <a:schemeClr val="accent6"/>
                  </a:solidFill>
                  <a:latin typeface="Arial" pitchFamily="34" charset="0"/>
                  <a:cs typeface="Arial" pitchFamily="34" charset="0"/>
                </a:rPr>
                <a:t>China enters </a:t>
              </a:r>
              <a:r>
                <a:rPr lang="en-US" sz="1400" b="0" u="none" dirty="0" smtClean="0">
                  <a:solidFill>
                    <a:srgbClr val="00B0F0"/>
                  </a:solidFill>
                  <a:latin typeface="Arial" pitchFamily="34" charset="0"/>
                  <a:cs typeface="Arial" pitchFamily="34" charset="0"/>
                </a:rPr>
                <a:t>WTO</a:t>
              </a:r>
            </a:p>
          </p:txBody>
        </p:sp>
      </p:grpSp>
      <p:sp>
        <p:nvSpPr>
          <p:cNvPr id="20" name="TextBox 19"/>
          <p:cNvSpPr txBox="1"/>
          <p:nvPr/>
        </p:nvSpPr>
        <p:spPr>
          <a:xfrm>
            <a:off x="2317898" y="2244480"/>
            <a:ext cx="4571852" cy="307777"/>
          </a:xfrm>
          <a:prstGeom prst="rect">
            <a:avLst/>
          </a:prstGeom>
          <a:noFill/>
        </p:spPr>
        <p:txBody>
          <a:bodyPr wrap="square" rtlCol="0">
            <a:spAutoFit/>
          </a:bodyPr>
          <a:lstStyle/>
          <a:p>
            <a:pPr algn="ctr"/>
            <a:r>
              <a:rPr lang="en-US" sz="1400" b="0" u="none" dirty="0" smtClean="0">
                <a:solidFill>
                  <a:srgbClr val="FF0000"/>
                </a:solidFill>
                <a:latin typeface="Arial" pitchFamily="34" charset="0"/>
                <a:cs typeface="Arial" pitchFamily="34" charset="0"/>
              </a:rPr>
              <a:t>Annual renewals of MFN status were uncertain</a:t>
            </a:r>
            <a:endParaRPr lang="en-US" sz="1400" b="0" u="none" dirty="0" smtClean="0">
              <a:solidFill>
                <a:schemeClr val="bg1">
                  <a:lumMod val="50000"/>
                </a:schemeClr>
              </a:solidFill>
              <a:latin typeface="Arial" pitchFamily="34" charset="0"/>
              <a:cs typeface="Arial" pitchFamily="34" charset="0"/>
            </a:endParaRPr>
          </a:p>
        </p:txBody>
      </p:sp>
      <p:cxnSp>
        <p:nvCxnSpPr>
          <p:cNvPr id="21" name="Straight Connector 20"/>
          <p:cNvCxnSpPr/>
          <p:nvPr/>
        </p:nvCxnSpPr>
        <p:spPr bwMode="auto">
          <a:xfrm flipV="1">
            <a:off x="2331218" y="2252663"/>
            <a:ext cx="4536830" cy="1"/>
          </a:xfrm>
          <a:prstGeom prst="line">
            <a:avLst/>
          </a:prstGeom>
          <a:solidFill>
            <a:schemeClr val="accent1"/>
          </a:solidFill>
          <a:ln w="28575" cap="flat" cmpd="sng" algn="ctr">
            <a:solidFill>
              <a:srgbClr val="FF0000"/>
            </a:solidFill>
            <a:prstDash val="solid"/>
            <a:round/>
            <a:headEnd type="none" w="med" len="med"/>
            <a:tailEnd type="none" w="med" len="med"/>
          </a:ln>
          <a:effectLst/>
        </p:spPr>
      </p:cxnSp>
      <p:cxnSp>
        <p:nvCxnSpPr>
          <p:cNvPr id="26" name="Straight Connector 25"/>
          <p:cNvCxnSpPr/>
          <p:nvPr/>
        </p:nvCxnSpPr>
        <p:spPr bwMode="auto">
          <a:xfrm rot="5400000">
            <a:off x="6048437" y="3101824"/>
            <a:ext cx="1682631" cy="1"/>
          </a:xfrm>
          <a:prstGeom prst="line">
            <a:avLst/>
          </a:prstGeom>
          <a:solidFill>
            <a:schemeClr val="accent1"/>
          </a:solidFill>
          <a:ln w="9525" cap="flat" cmpd="sng" algn="ctr">
            <a:solidFill>
              <a:schemeClr val="accent6"/>
            </a:solidFill>
            <a:prstDash val="solid"/>
            <a:round/>
            <a:headEnd type="none" w="med" len="med"/>
            <a:tailEnd type="none" w="med" len="med"/>
          </a:ln>
          <a:effectLst/>
        </p:spPr>
      </p:cxnSp>
    </p:spTree>
    <p:extLst>
      <p:ext uri="{BB962C8B-B14F-4D97-AF65-F5344CB8AC3E}">
        <p14:creationId xmlns:p14="http://schemas.microsoft.com/office/powerpoint/2010/main" val="2058553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build="p"/>
      <p:bldP spid="14" grpId="0"/>
      <p:bldP spid="2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Plausible Mechanism?</a:t>
            </a:r>
            <a:endParaRPr lang="en-US" dirty="0"/>
          </a:p>
        </p:txBody>
      </p:sp>
      <p:sp>
        <p:nvSpPr>
          <p:cNvPr id="3" name="Content Placeholder 2"/>
          <p:cNvSpPr>
            <a:spLocks noGrp="1"/>
          </p:cNvSpPr>
          <p:nvPr>
            <p:ph idx="1"/>
          </p:nvPr>
        </p:nvSpPr>
        <p:spPr/>
        <p:txBody>
          <a:bodyPr/>
          <a:lstStyle/>
          <a:p>
            <a:pPr marL="0" indent="0">
              <a:buNone/>
            </a:pPr>
            <a:r>
              <a:rPr lang="en-US" sz="1400" dirty="0" smtClean="0"/>
              <a:t>“</a:t>
            </a:r>
            <a:r>
              <a:rPr lang="en-US" sz="1400" dirty="0">
                <a:solidFill>
                  <a:schemeClr val="bg1">
                    <a:lumMod val="65000"/>
                  </a:schemeClr>
                </a:solidFill>
              </a:rPr>
              <a:t>U.S. companies expect to benefit from billions of dollars in new business and an end to years of uncertainty in which they had put off major decisions about investing in China. </a:t>
            </a:r>
            <a:endParaRPr lang="en-US" sz="1400" dirty="0" smtClean="0">
              <a:solidFill>
                <a:schemeClr val="bg1">
                  <a:lumMod val="65000"/>
                </a:schemeClr>
              </a:solidFill>
            </a:endParaRPr>
          </a:p>
          <a:p>
            <a:pPr marL="0" indent="0" algn="r">
              <a:buNone/>
            </a:pPr>
            <a:r>
              <a:rPr lang="en-US" sz="1400" dirty="0" smtClean="0">
                <a:solidFill>
                  <a:schemeClr val="bg1">
                    <a:lumMod val="65000"/>
                  </a:schemeClr>
                </a:solidFill>
                <a:hlinkClick r:id="rId2"/>
              </a:rPr>
              <a:t>NYT 2000.9.20</a:t>
            </a:r>
            <a:endParaRPr lang="en-US" sz="1400" dirty="0">
              <a:solidFill>
                <a:schemeClr val="bg1">
                  <a:lumMod val="65000"/>
                </a:schemeClr>
              </a:solidFill>
            </a:endParaRPr>
          </a:p>
          <a:p>
            <a:pPr marL="400050" lvl="1" indent="0" algn="r">
              <a:buNone/>
            </a:pPr>
            <a:endParaRPr lang="en-US" sz="1400" dirty="0" smtClean="0">
              <a:solidFill>
                <a:schemeClr val="bg1">
                  <a:lumMod val="65000"/>
                </a:schemeClr>
              </a:solidFill>
            </a:endParaRPr>
          </a:p>
          <a:p>
            <a:pPr marL="0" indent="0">
              <a:buNone/>
            </a:pPr>
            <a:r>
              <a:rPr lang="en-US" sz="1400" dirty="0" smtClean="0">
                <a:solidFill>
                  <a:schemeClr val="bg1">
                    <a:lumMod val="65000"/>
                  </a:schemeClr>
                </a:solidFill>
              </a:rPr>
              <a:t>“[P]</a:t>
            </a:r>
            <a:r>
              <a:rPr lang="en-US" sz="1400" dirty="0" err="1" smtClean="0">
                <a:solidFill>
                  <a:schemeClr val="bg1">
                    <a:lumMod val="65000"/>
                  </a:schemeClr>
                </a:solidFill>
              </a:rPr>
              <a:t>rivate</a:t>
            </a:r>
            <a:r>
              <a:rPr lang="en-US" sz="1400" dirty="0" smtClean="0">
                <a:solidFill>
                  <a:schemeClr val="bg1">
                    <a:lumMod val="65000"/>
                  </a:schemeClr>
                </a:solidFill>
              </a:rPr>
              <a:t> </a:t>
            </a:r>
            <a:r>
              <a:rPr lang="en-US" sz="1400" dirty="0">
                <a:solidFill>
                  <a:schemeClr val="bg1">
                    <a:lumMod val="65000"/>
                  </a:schemeClr>
                </a:solidFill>
              </a:rPr>
              <a:t>sector officials cited uncertainty surrounding the annual renewal of China’s most-favored-nation trade status as the single most important issue affecting U.S. trade relations with </a:t>
            </a:r>
            <a:r>
              <a:rPr lang="en-US" sz="1400" dirty="0" smtClean="0">
                <a:solidFill>
                  <a:schemeClr val="bg1">
                    <a:lumMod val="65000"/>
                  </a:schemeClr>
                </a:solidFill>
              </a:rPr>
              <a:t>China….[T]he </a:t>
            </a:r>
            <a:r>
              <a:rPr lang="en-US" sz="1400" dirty="0">
                <a:solidFill>
                  <a:schemeClr val="bg1">
                    <a:lumMod val="65000"/>
                  </a:schemeClr>
                </a:solidFill>
              </a:rPr>
              <a:t>great majority of the U.S. business associations and companies… contacted told us that the annual uncertainty surrounding China’s MFN status potentially hinders their business activities in China</a:t>
            </a:r>
            <a:r>
              <a:rPr lang="en-US" sz="1400" dirty="0" smtClean="0">
                <a:solidFill>
                  <a:schemeClr val="bg1">
                    <a:lumMod val="65000"/>
                  </a:schemeClr>
                </a:solidFill>
              </a:rPr>
              <a:t>.”</a:t>
            </a:r>
            <a:endParaRPr lang="en-US" sz="1400" dirty="0" smtClean="0">
              <a:solidFill>
                <a:schemeClr val="bg1">
                  <a:lumMod val="65000"/>
                </a:schemeClr>
              </a:solidFill>
              <a:hlinkClick r:id="rId3"/>
            </a:endParaRPr>
          </a:p>
          <a:p>
            <a:pPr marL="0" indent="0" algn="r">
              <a:buNone/>
            </a:pPr>
            <a:r>
              <a:rPr lang="en-US" sz="1400" dirty="0" smtClean="0">
                <a:solidFill>
                  <a:schemeClr val="bg1">
                    <a:lumMod val="65000"/>
                  </a:schemeClr>
                </a:solidFill>
                <a:hlinkClick r:id="rId3"/>
              </a:rPr>
              <a:t>US GAO 1994.5.4</a:t>
            </a:r>
            <a:r>
              <a:rPr lang="en-US" sz="1400" dirty="0" smtClean="0">
                <a:solidFill>
                  <a:schemeClr val="bg1">
                    <a:lumMod val="65000"/>
                  </a:schemeClr>
                </a:solidFill>
              </a:rPr>
              <a:t> </a:t>
            </a:r>
          </a:p>
          <a:p>
            <a:endParaRPr lang="en-US" sz="1400" dirty="0"/>
          </a:p>
          <a:p>
            <a:pPr marL="0" indent="0">
              <a:buNone/>
            </a:pPr>
            <a:r>
              <a:rPr lang="en-US" sz="1400" dirty="0" smtClean="0"/>
              <a:t>“While </a:t>
            </a:r>
            <a:r>
              <a:rPr lang="en-US" sz="1400" dirty="0"/>
              <a:t>the risk that the </a:t>
            </a:r>
            <a:r>
              <a:rPr lang="en-US" sz="1400" dirty="0" smtClean="0"/>
              <a:t>United States would </a:t>
            </a:r>
            <a:r>
              <a:rPr lang="en-US" sz="1400" dirty="0"/>
              <a:t>withdraw NTR status from China may be small, if it did occur the consequences would be catastrophic for U.S. toy companies given the 70 percent non-MFN U.S. rate of duty applicable to toys</a:t>
            </a:r>
            <a:r>
              <a:rPr lang="en-US" sz="1400" dirty="0" smtClean="0"/>
              <a:t>.”</a:t>
            </a:r>
          </a:p>
          <a:p>
            <a:pPr marL="0" indent="0" algn="r">
              <a:buNone/>
            </a:pPr>
            <a:r>
              <a:rPr lang="en-US" sz="1400" dirty="0" smtClean="0"/>
              <a:t>Testimony of Thomas F. St. </a:t>
            </a:r>
            <a:r>
              <a:rPr lang="en-US" sz="1400" dirty="0" err="1" smtClean="0"/>
              <a:t>Maxens</a:t>
            </a:r>
            <a:r>
              <a:rPr lang="en-US" sz="1400" dirty="0" smtClean="0"/>
              <a:t> (Mattel)</a:t>
            </a:r>
          </a:p>
          <a:p>
            <a:pPr marL="0" indent="0" algn="r">
              <a:buNone/>
            </a:pPr>
            <a:r>
              <a:rPr lang="en-US" sz="1400" dirty="0" smtClean="0">
                <a:hlinkClick r:id="rId4"/>
              </a:rPr>
              <a:t>Ways </a:t>
            </a:r>
            <a:r>
              <a:rPr lang="en-US" sz="1400" dirty="0">
                <a:hlinkClick r:id="rId4"/>
              </a:rPr>
              <a:t>and Means </a:t>
            </a:r>
            <a:r>
              <a:rPr lang="en-US" sz="1400" dirty="0" smtClean="0">
                <a:hlinkClick r:id="rId4"/>
              </a:rPr>
              <a:t>Committee 2000.2.16</a:t>
            </a:r>
            <a:endParaRPr lang="en-US" sz="1400" dirty="0" smtClean="0"/>
          </a:p>
          <a:p>
            <a:pPr marL="0" indent="0" algn="r">
              <a:buNone/>
            </a:pPr>
            <a:endParaRPr lang="en-US" sz="1400" dirty="0"/>
          </a:p>
          <a:p>
            <a:pPr marL="0" indent="0">
              <a:buNone/>
            </a:pPr>
            <a:r>
              <a:rPr lang="en-US" sz="1400" dirty="0">
                <a:solidFill>
                  <a:schemeClr val="bg1">
                    <a:lumMod val="65000"/>
                  </a:schemeClr>
                </a:solidFill>
              </a:rPr>
              <a:t>“In the months since the enactment of [PNTR] there has been an escalation of production shifts out of the U.S. and into China. According to our media-tracking data, between October 1, 2000 and April 30, 2001 more than eighty corporations announced their intentions to shift production to China, with the number of announced production shifts increasing each month from two per month in October to November to nineteen per month by April.” </a:t>
            </a:r>
          </a:p>
          <a:p>
            <a:pPr marL="0" indent="0" algn="r">
              <a:buNone/>
            </a:pPr>
            <a:r>
              <a:rPr lang="en-US" sz="1400" dirty="0" err="1">
                <a:solidFill>
                  <a:schemeClr val="bg1">
                    <a:lumMod val="65000"/>
                  </a:schemeClr>
                </a:solidFill>
                <a:hlinkClick r:id="rId5"/>
              </a:rPr>
              <a:t>Bronfenbrenner</a:t>
            </a:r>
            <a:r>
              <a:rPr lang="en-US" sz="1400" dirty="0">
                <a:solidFill>
                  <a:schemeClr val="bg1">
                    <a:lumMod val="65000"/>
                  </a:schemeClr>
                </a:solidFill>
                <a:hlinkClick r:id="rId5"/>
              </a:rPr>
              <a:t> et al. (2001.6.30)</a:t>
            </a:r>
            <a:endParaRPr lang="en-US" sz="1400" dirty="0">
              <a:solidFill>
                <a:schemeClr val="bg1">
                  <a:lumMod val="65000"/>
                </a:schemeClr>
              </a:solidFill>
            </a:endParaRPr>
          </a:p>
          <a:p>
            <a:pPr marL="0" indent="0" algn="r">
              <a:buNone/>
            </a:pPr>
            <a:r>
              <a:rPr lang="en-US" sz="1400" dirty="0">
                <a:solidFill>
                  <a:schemeClr val="bg1">
                    <a:lumMod val="65000"/>
                  </a:schemeClr>
                </a:solidFill>
              </a:rPr>
              <a:t>U.S.-China Security Review Commission</a:t>
            </a:r>
          </a:p>
        </p:txBody>
      </p:sp>
    </p:spTree>
    <p:extLst>
      <p:ext uri="{BB962C8B-B14F-4D97-AF65-F5344CB8AC3E}">
        <p14:creationId xmlns:p14="http://schemas.microsoft.com/office/powerpoint/2010/main" val="2440280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t>
            </a:r>
            <a:r>
              <a:rPr lang="en-US" dirty="0" smtClean="0"/>
              <a:t>he “NTR Gap”</a:t>
            </a:r>
            <a:br>
              <a:rPr lang="en-US" dirty="0" smtClean="0"/>
            </a:br>
            <a:r>
              <a:rPr lang="en-US" sz="1400" dirty="0" err="1" smtClean="0"/>
              <a:t>i</a:t>
            </a:r>
            <a:r>
              <a:rPr lang="en-US" sz="1400" dirty="0" smtClean="0"/>
              <a:t>=industry</a:t>
            </a:r>
            <a:endParaRPr lang="en-US" dirty="0"/>
          </a:p>
        </p:txBody>
      </p:sp>
      <p:sp>
        <p:nvSpPr>
          <p:cNvPr id="3" name="Content Placeholder 2"/>
          <p:cNvSpPr>
            <a:spLocks noGrp="1"/>
          </p:cNvSpPr>
          <p:nvPr>
            <p:ph idx="1"/>
          </p:nvPr>
        </p:nvSpPr>
        <p:spPr/>
        <p:txBody>
          <a:bodyPr/>
          <a:lstStyle/>
          <a:p>
            <a:r>
              <a:rPr lang="en-US" dirty="0" smtClean="0">
                <a:solidFill>
                  <a:schemeClr val="accent6"/>
                </a:solidFill>
              </a:rPr>
              <a:t>Define the difference between the non-NTR and NTR rates as</a:t>
            </a:r>
          </a:p>
          <a:p>
            <a:endParaRPr lang="en-US" dirty="0">
              <a:solidFill>
                <a:schemeClr val="accent6"/>
              </a:solidFill>
            </a:endParaRPr>
          </a:p>
          <a:p>
            <a:pPr marL="0" indent="0" algn="ctr">
              <a:buNone/>
            </a:pPr>
            <a:r>
              <a:rPr lang="en-US" dirty="0" smtClean="0">
                <a:solidFill>
                  <a:schemeClr val="accent6"/>
                </a:solidFill>
              </a:rPr>
              <a:t>NTR </a:t>
            </a:r>
            <a:r>
              <a:rPr lang="en-US" dirty="0" err="1" smtClean="0">
                <a:solidFill>
                  <a:schemeClr val="accent6"/>
                </a:solidFill>
              </a:rPr>
              <a:t>Gap</a:t>
            </a:r>
            <a:r>
              <a:rPr lang="en-US" baseline="-25000" dirty="0" err="1" smtClean="0">
                <a:solidFill>
                  <a:schemeClr val="accent6"/>
                </a:solidFill>
              </a:rPr>
              <a:t>i</a:t>
            </a:r>
            <a:r>
              <a:rPr lang="en-US" dirty="0" smtClean="0">
                <a:solidFill>
                  <a:schemeClr val="accent6"/>
                </a:solidFill>
              </a:rPr>
              <a:t> = Non-NTR </a:t>
            </a:r>
            <a:r>
              <a:rPr lang="en-US" dirty="0" err="1" smtClean="0">
                <a:solidFill>
                  <a:schemeClr val="accent6"/>
                </a:solidFill>
              </a:rPr>
              <a:t>Tariff</a:t>
            </a:r>
            <a:r>
              <a:rPr lang="en-US" baseline="-25000" dirty="0" err="1">
                <a:solidFill>
                  <a:schemeClr val="accent6"/>
                </a:solidFill>
              </a:rPr>
              <a:t>i</a:t>
            </a:r>
            <a:r>
              <a:rPr lang="en-US" dirty="0" smtClean="0">
                <a:solidFill>
                  <a:schemeClr val="accent6"/>
                </a:solidFill>
              </a:rPr>
              <a:t> – NTR </a:t>
            </a:r>
            <a:r>
              <a:rPr lang="en-US" dirty="0" err="1" smtClean="0">
                <a:solidFill>
                  <a:schemeClr val="accent6"/>
                </a:solidFill>
              </a:rPr>
              <a:t>Tariff</a:t>
            </a:r>
            <a:r>
              <a:rPr lang="en-US" baseline="-25000" dirty="0" err="1">
                <a:solidFill>
                  <a:schemeClr val="accent6"/>
                </a:solidFill>
              </a:rPr>
              <a:t>i</a:t>
            </a:r>
            <a:endParaRPr lang="en-US" dirty="0" smtClean="0">
              <a:solidFill>
                <a:schemeClr val="accent6"/>
              </a:solidFill>
            </a:endParaRPr>
          </a:p>
          <a:p>
            <a:pPr lvl="1"/>
            <a:endParaRPr lang="en-US" dirty="0" smtClean="0">
              <a:solidFill>
                <a:schemeClr val="accent6"/>
              </a:solidFill>
            </a:endParaRPr>
          </a:p>
          <a:p>
            <a:r>
              <a:rPr lang="en-US" dirty="0" smtClean="0">
                <a:solidFill>
                  <a:schemeClr val="accent6"/>
                </a:solidFill>
              </a:rPr>
              <a:t>Calculated using tariff-line (</a:t>
            </a:r>
            <a:r>
              <a:rPr lang="en-US" dirty="0">
                <a:solidFill>
                  <a:schemeClr val="accent6"/>
                </a:solidFill>
              </a:rPr>
              <a:t>HS8) </a:t>
            </a:r>
            <a:r>
              <a:rPr lang="en-US" dirty="0" smtClean="0">
                <a:solidFill>
                  <a:schemeClr val="accent6"/>
                </a:solidFill>
              </a:rPr>
              <a:t>data from Feenstra </a:t>
            </a:r>
            <a:r>
              <a:rPr lang="en-US" dirty="0">
                <a:solidFill>
                  <a:schemeClr val="accent6"/>
                </a:solidFill>
              </a:rPr>
              <a:t>et al. (2003</a:t>
            </a:r>
            <a:r>
              <a:rPr lang="en-US" dirty="0" smtClean="0">
                <a:solidFill>
                  <a:schemeClr val="accent6"/>
                </a:solidFill>
              </a:rPr>
              <a:t>)</a:t>
            </a:r>
          </a:p>
          <a:p>
            <a:pPr lvl="1"/>
            <a:r>
              <a:rPr lang="en-US" dirty="0" smtClean="0">
                <a:solidFill>
                  <a:schemeClr val="accent6"/>
                </a:solidFill>
              </a:rPr>
              <a:t>Use tariffs for 1999, the year before PNTR</a:t>
            </a:r>
            <a:endParaRPr lang="en-US" dirty="0">
              <a:solidFill>
                <a:schemeClr val="accent6"/>
              </a:solidFill>
            </a:endParaRPr>
          </a:p>
          <a:p>
            <a:pPr lvl="1"/>
            <a:r>
              <a:rPr lang="en-US" dirty="0" smtClean="0">
                <a:solidFill>
                  <a:schemeClr val="accent6"/>
                </a:solidFill>
              </a:rPr>
              <a:t>Gap </a:t>
            </a:r>
            <a:r>
              <a:rPr lang="en-US" dirty="0">
                <a:solidFill>
                  <a:schemeClr val="accent6"/>
                </a:solidFill>
              </a:rPr>
              <a:t>for </a:t>
            </a:r>
            <a:r>
              <a:rPr lang="en-US" dirty="0" smtClean="0">
                <a:solidFill>
                  <a:schemeClr val="accent6"/>
                </a:solidFill>
              </a:rPr>
              <a:t>industry </a:t>
            </a:r>
            <a:r>
              <a:rPr lang="en-US" i="1" dirty="0" err="1">
                <a:solidFill>
                  <a:schemeClr val="accent6"/>
                </a:solidFill>
              </a:rPr>
              <a:t>i</a:t>
            </a:r>
            <a:r>
              <a:rPr lang="en-US" dirty="0">
                <a:solidFill>
                  <a:schemeClr val="accent6"/>
                </a:solidFill>
              </a:rPr>
              <a:t> is </a:t>
            </a:r>
            <a:r>
              <a:rPr lang="en-US" dirty="0" smtClean="0">
                <a:solidFill>
                  <a:schemeClr val="accent6"/>
                </a:solidFill>
              </a:rPr>
              <a:t>the mean </a:t>
            </a:r>
            <a:r>
              <a:rPr lang="en-US" dirty="0">
                <a:solidFill>
                  <a:schemeClr val="accent6"/>
                </a:solidFill>
              </a:rPr>
              <a:t>across tariff lines in industry </a:t>
            </a:r>
            <a:r>
              <a:rPr lang="en-US" i="1" dirty="0" err="1">
                <a:solidFill>
                  <a:schemeClr val="accent6"/>
                </a:solidFill>
              </a:rPr>
              <a:t>i</a:t>
            </a:r>
            <a:endParaRPr lang="en-US" i="1" dirty="0">
              <a:solidFill>
                <a:schemeClr val="accent6"/>
              </a:solidFill>
            </a:endParaRPr>
          </a:p>
          <a:p>
            <a:pPr lvl="1"/>
            <a:endParaRPr lang="en-US" dirty="0">
              <a:solidFill>
                <a:schemeClr val="accent6"/>
              </a:solidFill>
            </a:endParaRPr>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13</a:t>
            </a:fld>
            <a:endParaRPr lang="en-GB" dirty="0"/>
          </a:p>
        </p:txBody>
      </p:sp>
    </p:spTree>
    <p:extLst>
      <p:ext uri="{BB962C8B-B14F-4D97-AF65-F5344CB8AC3E}">
        <p14:creationId xmlns:p14="http://schemas.microsoft.com/office/powerpoint/2010/main" val="3290034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Distribution of NTR Gap</a:t>
            </a:r>
            <a:endParaRPr lang="en-US" sz="1400"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14</a:t>
            </a:fld>
            <a:endParaRPr lang="en-GB" dirty="0"/>
          </a:p>
        </p:txBody>
      </p:sp>
      <p:sp>
        <p:nvSpPr>
          <p:cNvPr id="6" name="Content Placeholder 2"/>
          <p:cNvSpPr>
            <a:spLocks noGrp="1"/>
          </p:cNvSpPr>
          <p:nvPr>
            <p:ph idx="1"/>
          </p:nvPr>
        </p:nvSpPr>
        <p:spPr>
          <a:xfrm>
            <a:off x="5486399" y="1573213"/>
            <a:ext cx="3657601" cy="5284787"/>
          </a:xfrm>
        </p:spPr>
        <p:txBody>
          <a:bodyPr/>
          <a:lstStyle/>
          <a:p>
            <a:endParaRPr lang="en-US" sz="1400" dirty="0" smtClean="0"/>
          </a:p>
          <a:p>
            <a:endParaRPr lang="en-US" sz="1400" dirty="0" smtClean="0"/>
          </a:p>
          <a:p>
            <a:r>
              <a:rPr lang="en-US" sz="1400" dirty="0" smtClean="0"/>
              <a:t>89 percent of the variation in the NTR gap across industries arises from variation in non-NTR rates, which were set in 1930</a:t>
            </a:r>
          </a:p>
          <a:p>
            <a:endParaRPr lang="en-US" sz="1400" dirty="0"/>
          </a:p>
          <a:p>
            <a:r>
              <a:rPr lang="en-US" sz="1400" dirty="0" smtClean="0">
                <a:solidFill>
                  <a:schemeClr val="accent6"/>
                </a:solidFill>
              </a:rPr>
              <a:t>The higher the NTR gap, the greater the industry’s exposure </a:t>
            </a:r>
            <a:r>
              <a:rPr lang="en-US" sz="1400" dirty="0">
                <a:solidFill>
                  <a:schemeClr val="accent6"/>
                </a:solidFill>
              </a:rPr>
              <a:t>to potential tariff </a:t>
            </a:r>
            <a:r>
              <a:rPr lang="en-US" sz="1400" dirty="0" smtClean="0">
                <a:solidFill>
                  <a:schemeClr val="accent6"/>
                </a:solidFill>
              </a:rPr>
              <a:t>increases before PNTR</a:t>
            </a:r>
            <a:endParaRPr lang="en-US" sz="1400" dirty="0">
              <a:solidFill>
                <a:schemeClr val="accent6"/>
              </a:solidFill>
            </a:endParaRPr>
          </a:p>
          <a:p>
            <a:endParaRPr lang="en-US" sz="1400" dirty="0"/>
          </a:p>
          <a:p>
            <a:endParaRPr lang="en-US" sz="1400" dirty="0" smtClean="0">
              <a:solidFill>
                <a:schemeClr val="bg2"/>
              </a:solidFill>
            </a:endParaRPr>
          </a:p>
          <a:p>
            <a:endParaRPr lang="en-US" sz="1400" dirty="0">
              <a:solidFill>
                <a:schemeClr val="bg2"/>
              </a:solidFill>
            </a:endParaRPr>
          </a:p>
        </p:txBody>
      </p:sp>
      <p:pic>
        <p:nvPicPr>
          <p:cNvPr id="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9511" y="1519571"/>
            <a:ext cx="5114925" cy="3743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201412" y="2247900"/>
            <a:ext cx="1016625" cy="461665"/>
          </a:xfrm>
          <a:prstGeom prst="rect">
            <a:avLst/>
          </a:prstGeom>
          <a:noFill/>
        </p:spPr>
        <p:txBody>
          <a:bodyPr wrap="none" rtlCol="0">
            <a:spAutoFit/>
          </a:bodyPr>
          <a:lstStyle/>
          <a:p>
            <a:pPr algn="r"/>
            <a:r>
              <a:rPr lang="en-US" sz="1200" b="0" u="none" dirty="0" smtClean="0">
                <a:solidFill>
                  <a:srgbClr val="FF0000"/>
                </a:solidFill>
                <a:latin typeface="Arial" pitchFamily="34" charset="0"/>
                <a:cs typeface="Arial" pitchFamily="34" charset="0"/>
              </a:rPr>
              <a:t>Mean:  0.32</a:t>
            </a:r>
          </a:p>
          <a:p>
            <a:pPr algn="r"/>
            <a:r>
              <a:rPr lang="en-US" sz="1200" b="0" u="none" dirty="0" err="1" smtClean="0">
                <a:solidFill>
                  <a:srgbClr val="FF0000"/>
                </a:solidFill>
                <a:latin typeface="Arial" pitchFamily="34" charset="0"/>
                <a:cs typeface="Arial" pitchFamily="34" charset="0"/>
              </a:rPr>
              <a:t>Std</a:t>
            </a:r>
            <a:r>
              <a:rPr lang="en-US" sz="1200" b="0" u="none" dirty="0" smtClean="0">
                <a:solidFill>
                  <a:srgbClr val="FF0000"/>
                </a:solidFill>
                <a:latin typeface="Arial" pitchFamily="34" charset="0"/>
                <a:cs typeface="Arial" pitchFamily="34" charset="0"/>
              </a:rPr>
              <a:t>:      0.15</a:t>
            </a:r>
          </a:p>
        </p:txBody>
      </p:sp>
    </p:spTree>
    <p:extLst>
      <p:ext uri="{BB962C8B-B14F-4D97-AF65-F5344CB8AC3E}">
        <p14:creationId xmlns:p14="http://schemas.microsoft.com/office/powerpoint/2010/main" val="82383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Preview of Results</a:t>
            </a:r>
            <a:endParaRPr lang="en-US" dirty="0"/>
          </a:p>
        </p:txBody>
      </p:sp>
      <p:sp>
        <p:nvSpPr>
          <p:cNvPr id="3" name="Content Placeholder 2"/>
          <p:cNvSpPr>
            <a:spLocks noGrp="1"/>
          </p:cNvSpPr>
          <p:nvPr>
            <p:ph idx="1"/>
          </p:nvPr>
        </p:nvSpPr>
        <p:spPr/>
        <p:txBody>
          <a:bodyPr/>
          <a:lstStyle/>
          <a:p>
            <a:r>
              <a:rPr lang="en-US" dirty="0" smtClean="0">
                <a:solidFill>
                  <a:schemeClr val="accent6"/>
                </a:solidFill>
              </a:rPr>
              <a:t>Divide </a:t>
            </a:r>
            <a:r>
              <a:rPr lang="en-US" dirty="0">
                <a:solidFill>
                  <a:schemeClr val="accent6"/>
                </a:solidFill>
              </a:rPr>
              <a:t>U.S. manufacturing industries </a:t>
            </a:r>
            <a:r>
              <a:rPr lang="en-US" dirty="0" smtClean="0">
                <a:solidFill>
                  <a:schemeClr val="accent6"/>
                </a:solidFill>
              </a:rPr>
              <a:t>or import products into </a:t>
            </a:r>
            <a:r>
              <a:rPr lang="en-US" dirty="0">
                <a:solidFill>
                  <a:schemeClr val="accent6"/>
                </a:solidFill>
              </a:rPr>
              <a:t>two groups based on </a:t>
            </a:r>
            <a:r>
              <a:rPr lang="en-US" dirty="0" smtClean="0">
                <a:solidFill>
                  <a:schemeClr val="accent6"/>
                </a:solidFill>
              </a:rPr>
              <a:t>whether their NTR gap is above or below the median</a:t>
            </a:r>
            <a:endParaRPr lang="en-US" dirty="0">
              <a:solidFill>
                <a:srgbClr val="00B0F0"/>
              </a:solidFill>
            </a:endParaRPr>
          </a:p>
          <a:p>
            <a:endParaRPr lang="en-US" dirty="0">
              <a:solidFill>
                <a:srgbClr val="00B0F0"/>
              </a:solidFill>
            </a:endParaRPr>
          </a:p>
          <a:p>
            <a:r>
              <a:rPr lang="en-US" dirty="0" smtClean="0">
                <a:solidFill>
                  <a:schemeClr val="accent6"/>
                </a:solidFill>
              </a:rPr>
              <a:t>Plot their trajectory before and after PNTR</a:t>
            </a:r>
            <a:endParaRPr lang="en-US" dirty="0" smtClean="0">
              <a:solidFill>
                <a:srgbClr val="00B0F0"/>
              </a:solidFill>
            </a:endParaRPr>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15</a:t>
            </a:fld>
            <a:endParaRPr lang="en-GB" dirty="0"/>
          </a:p>
        </p:txBody>
      </p:sp>
    </p:spTree>
    <p:extLst>
      <p:ext uri="{BB962C8B-B14F-4D97-AF65-F5344CB8AC3E}">
        <p14:creationId xmlns:p14="http://schemas.microsoft.com/office/powerpoint/2010/main" val="23882188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Preview of Findings – Employment</a:t>
            </a:r>
            <a:br>
              <a:rPr lang="en-US" dirty="0" smtClean="0"/>
            </a:br>
            <a:r>
              <a:rPr lang="en-US" sz="1400" dirty="0" smtClean="0"/>
              <a:t>Public NBER-CES Data</a:t>
            </a:r>
            <a:endParaRPr lang="en-US"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16</a:t>
            </a:fld>
            <a:endParaRPr lang="en-GB" dirty="0"/>
          </a:p>
        </p:txBody>
      </p:sp>
      <p:sp>
        <p:nvSpPr>
          <p:cNvPr id="7" name="Content Placeholder 2"/>
          <p:cNvSpPr txBox="1">
            <a:spLocks/>
          </p:cNvSpPr>
          <p:nvPr/>
        </p:nvSpPr>
        <p:spPr bwMode="auto">
          <a:xfrm>
            <a:off x="5486399" y="1573213"/>
            <a:ext cx="3305175" cy="52847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000">
                <a:solidFill>
                  <a:schemeClr val="accent2"/>
                </a:solidFill>
                <a:latin typeface="Arial" pitchFamily="34" charset="0"/>
                <a:ea typeface="+mn-ea"/>
                <a:cs typeface="Arial" pitchFamily="34" charset="0"/>
              </a:defRPr>
            </a:lvl1pPr>
            <a:lvl2pPr marL="742950" indent="-28575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2pPr>
            <a:lvl3pPr marL="1143000" indent="-22860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3pPr>
            <a:lvl4pPr marL="1600200" indent="-22860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4pPr>
            <a:lvl5pPr marL="2057400" indent="-228600" algn="l" rtl="0" eaLnBrk="1" fontAlgn="base" hangingPunct="1">
              <a:spcBef>
                <a:spcPct val="20000"/>
              </a:spcBef>
              <a:spcAft>
                <a:spcPct val="0"/>
              </a:spcAft>
              <a:buChar char="»"/>
              <a:defRPr sz="2000">
                <a:solidFill>
                  <a:schemeClr val="accent2"/>
                </a:solidFill>
                <a:latin typeface="Arial" pitchFamily="34" charset="0"/>
                <a:cs typeface="Arial" pitchFamily="34" charset="0"/>
              </a:defRPr>
            </a:lvl5pPr>
            <a:lvl6pPr marL="2514600" indent="-228600" algn="l" rtl="0" eaLnBrk="1" fontAlgn="base" hangingPunct="1">
              <a:spcBef>
                <a:spcPct val="20000"/>
              </a:spcBef>
              <a:spcAft>
                <a:spcPct val="0"/>
              </a:spcAft>
              <a:buChar char="»"/>
              <a:defRPr sz="2000">
                <a:solidFill>
                  <a:schemeClr val="accent2"/>
                </a:solidFill>
                <a:latin typeface="+mn-lt"/>
                <a:cs typeface="+mn-cs"/>
              </a:defRPr>
            </a:lvl6pPr>
            <a:lvl7pPr marL="2971800" indent="-228600" algn="l" rtl="0" eaLnBrk="1" fontAlgn="base" hangingPunct="1">
              <a:spcBef>
                <a:spcPct val="20000"/>
              </a:spcBef>
              <a:spcAft>
                <a:spcPct val="0"/>
              </a:spcAft>
              <a:buChar char="»"/>
              <a:defRPr sz="2000">
                <a:solidFill>
                  <a:schemeClr val="accent2"/>
                </a:solidFill>
                <a:latin typeface="+mn-lt"/>
                <a:cs typeface="+mn-cs"/>
              </a:defRPr>
            </a:lvl7pPr>
            <a:lvl8pPr marL="3429000" indent="-228600" algn="l" rtl="0" eaLnBrk="1" fontAlgn="base" hangingPunct="1">
              <a:spcBef>
                <a:spcPct val="20000"/>
              </a:spcBef>
              <a:spcAft>
                <a:spcPct val="0"/>
              </a:spcAft>
              <a:buChar char="»"/>
              <a:defRPr sz="2000">
                <a:solidFill>
                  <a:schemeClr val="accent2"/>
                </a:solidFill>
                <a:latin typeface="+mn-lt"/>
                <a:cs typeface="+mn-cs"/>
              </a:defRPr>
            </a:lvl8pPr>
            <a:lvl9pPr marL="3886200" indent="-228600" algn="l" rtl="0" eaLnBrk="1" fontAlgn="base" hangingPunct="1">
              <a:spcBef>
                <a:spcPct val="20000"/>
              </a:spcBef>
              <a:spcAft>
                <a:spcPct val="0"/>
              </a:spcAft>
              <a:buChar char="»"/>
              <a:defRPr sz="2000">
                <a:solidFill>
                  <a:schemeClr val="accent2"/>
                </a:solidFill>
                <a:latin typeface="+mn-lt"/>
                <a:cs typeface="+mn-cs"/>
              </a:defRPr>
            </a:lvl9pPr>
          </a:lstStyle>
          <a:p>
            <a:endParaRPr lang="en-US" sz="1400" b="0" u="none" kern="0" dirty="0" smtClean="0"/>
          </a:p>
          <a:p>
            <a:pPr marL="0" indent="0">
              <a:buFontTx/>
              <a:buNone/>
            </a:pPr>
            <a:endParaRPr lang="en-US" sz="1400" b="0" u="none" kern="0" dirty="0" smtClean="0"/>
          </a:p>
          <a:p>
            <a:r>
              <a:rPr lang="en-US" sz="1400" b="0" kern="0" dirty="0" smtClean="0"/>
              <a:t>Before PNTR</a:t>
            </a:r>
            <a:r>
              <a:rPr lang="en-US" sz="1400" b="0" u="none" kern="0" dirty="0" smtClean="0"/>
              <a:t>: high- and low-gap industries follow roughly parallel trends</a:t>
            </a:r>
          </a:p>
          <a:p>
            <a:endParaRPr lang="en-US" sz="1400" b="0" u="none" kern="0" dirty="0"/>
          </a:p>
          <a:p>
            <a:r>
              <a:rPr lang="en-US" sz="1400" b="0" kern="0" dirty="0" smtClean="0"/>
              <a:t>Post PNTR</a:t>
            </a:r>
            <a:r>
              <a:rPr lang="en-US" sz="1400" b="0" u="none" kern="0" dirty="0" smtClean="0"/>
              <a:t>: employment falls more sharply among high-gap industries</a:t>
            </a:r>
          </a:p>
          <a:p>
            <a:endParaRPr lang="en-US" sz="1400" b="0" u="none" kern="0" dirty="0"/>
          </a:p>
          <a:p>
            <a:r>
              <a:rPr lang="en-US" sz="1400" b="0" u="none" kern="0" dirty="0" smtClean="0">
                <a:solidFill>
                  <a:schemeClr val="bg1">
                    <a:lumMod val="50000"/>
                  </a:schemeClr>
                </a:solidFill>
              </a:rPr>
              <a:t>Note: we use the </a:t>
            </a:r>
            <a:r>
              <a:rPr lang="en-US" sz="1400" b="0" u="none" kern="0" dirty="0" smtClean="0">
                <a:solidFill>
                  <a:schemeClr val="bg1">
                    <a:lumMod val="50000"/>
                  </a:schemeClr>
                </a:solidFill>
              </a:rPr>
              <a:t>NTR gap </a:t>
            </a:r>
            <a:r>
              <a:rPr lang="en-US" sz="1400" b="0" u="none" kern="0" dirty="0" smtClean="0">
                <a:solidFill>
                  <a:schemeClr val="bg1">
                    <a:lumMod val="50000"/>
                  </a:schemeClr>
                </a:solidFill>
              </a:rPr>
              <a:t>as a continuous variable in our regression analysis.</a:t>
            </a:r>
          </a:p>
        </p:txBody>
      </p:sp>
      <p:pic>
        <p:nvPicPr>
          <p:cNvPr id="1126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1474" y="1683341"/>
            <a:ext cx="5114925" cy="3743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824646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p:cNvSpPr>
            <a:spLocks noGrp="1"/>
          </p:cNvSpPr>
          <p:nvPr>
            <p:ph type="title"/>
          </p:nvPr>
        </p:nvSpPr>
        <p:spPr/>
        <p:txBody>
          <a:bodyPr/>
          <a:lstStyle/>
          <a:p>
            <a:r>
              <a:rPr lang="en-US" dirty="0" smtClean="0">
                <a:latin typeface="Arial" charset="0"/>
                <a:cs typeface="Arial" charset="0"/>
              </a:rPr>
              <a:t>Preview of Findings – Trade</a:t>
            </a:r>
            <a:br>
              <a:rPr lang="en-US" dirty="0" smtClean="0">
                <a:latin typeface="Arial" charset="0"/>
                <a:cs typeface="Arial" charset="0"/>
              </a:rPr>
            </a:br>
            <a:r>
              <a:rPr lang="en-US" sz="1400" dirty="0"/>
              <a:t>Public </a:t>
            </a:r>
            <a:r>
              <a:rPr lang="en-US" sz="1400" dirty="0" smtClean="0"/>
              <a:t>Census Trade Data</a:t>
            </a:r>
            <a:endParaRPr lang="en-US" sz="1400" dirty="0" smtClean="0">
              <a:latin typeface="Arial" charset="0"/>
              <a:cs typeface="Arial" charset="0"/>
            </a:endParaRPr>
          </a:p>
        </p:txBody>
      </p:sp>
      <p:sp>
        <p:nvSpPr>
          <p:cNvPr id="43010" name="Slide Number Placeholder 3"/>
          <p:cNvSpPr>
            <a:spLocks noGrp="1"/>
          </p:cNvSpPr>
          <p:nvPr>
            <p:ph type="sldNum" sz="quarter" idx="11"/>
          </p:nvPr>
        </p:nvSpPr>
        <p:spPr>
          <a:noFill/>
        </p:spPr>
        <p:txBody>
          <a:bodyPr/>
          <a:lstStyle/>
          <a:p>
            <a:endParaRPr lang="en-GB" dirty="0">
              <a:latin typeface="Arial" charset="0"/>
              <a:cs typeface="Arial" charset="0"/>
            </a:endParaRPr>
          </a:p>
          <a:p>
            <a:fld id="{FC81CEAA-81C5-4E6B-A6D9-0EE8467ABC4C}" type="slidenum">
              <a:rPr lang="en-GB">
                <a:latin typeface="Arial" charset="0"/>
                <a:cs typeface="Arial" charset="0"/>
              </a:rPr>
              <a:pPr/>
              <a:t>17</a:t>
            </a:fld>
            <a:endParaRPr lang="en-GB" dirty="0">
              <a:latin typeface="Arial" charset="0"/>
              <a:cs typeface="Arial" charset="0"/>
            </a:endParaRPr>
          </a:p>
        </p:txBody>
      </p:sp>
      <p:sp>
        <p:nvSpPr>
          <p:cNvPr id="6" name="Content Placeholder 2"/>
          <p:cNvSpPr>
            <a:spLocks/>
          </p:cNvSpPr>
          <p:nvPr/>
        </p:nvSpPr>
        <p:spPr bwMode="auto">
          <a:xfrm>
            <a:off x="5486400" y="1573213"/>
            <a:ext cx="3305175" cy="5284787"/>
          </a:xfrm>
          <a:prstGeom prst="rect">
            <a:avLst/>
          </a:prstGeom>
          <a:noFill/>
          <a:ln w="9525">
            <a:noFill/>
            <a:miter lim="800000"/>
            <a:headEnd/>
            <a:tailEnd/>
          </a:ln>
        </p:spPr>
        <p:txBody>
          <a:bodyPr/>
          <a:lstStyle/>
          <a:p>
            <a:pPr marL="342900" indent="-342900">
              <a:spcBef>
                <a:spcPct val="20000"/>
              </a:spcBef>
              <a:buFontTx/>
              <a:buChar char="•"/>
            </a:pPr>
            <a:endParaRPr lang="en-US" sz="1400" b="0" u="none" dirty="0">
              <a:solidFill>
                <a:schemeClr val="accent2"/>
              </a:solidFill>
              <a:latin typeface="Arial" charset="0"/>
            </a:endParaRPr>
          </a:p>
          <a:p>
            <a:pPr marL="342900" indent="-342900">
              <a:spcBef>
                <a:spcPct val="20000"/>
              </a:spcBef>
              <a:buFontTx/>
              <a:buChar char="•"/>
            </a:pPr>
            <a:endParaRPr lang="en-US" sz="1400" b="0" u="none" dirty="0" smtClean="0">
              <a:solidFill>
                <a:srgbClr val="2D2D8A"/>
              </a:solidFill>
              <a:latin typeface="Arial" charset="0"/>
            </a:endParaRPr>
          </a:p>
          <a:p>
            <a:pPr marL="342900" indent="-342900">
              <a:spcBef>
                <a:spcPct val="20000"/>
              </a:spcBef>
              <a:buFontTx/>
              <a:buChar char="•"/>
            </a:pPr>
            <a:endParaRPr lang="en-US" sz="1400" b="0" u="none" dirty="0">
              <a:solidFill>
                <a:srgbClr val="2D2D8A"/>
              </a:solidFill>
              <a:latin typeface="Arial" charset="0"/>
            </a:endParaRPr>
          </a:p>
          <a:p>
            <a:pPr marL="342900" indent="-342900">
              <a:spcBef>
                <a:spcPct val="20000"/>
              </a:spcBef>
              <a:buFontTx/>
              <a:buChar char="•"/>
            </a:pPr>
            <a:r>
              <a:rPr lang="en-US" sz="1400" b="0" u="none" dirty="0" smtClean="0">
                <a:solidFill>
                  <a:schemeClr val="accent6"/>
                </a:solidFill>
                <a:latin typeface="Arial" charset="0"/>
              </a:rPr>
              <a:t>Imports from China in the more-exposed products jump after PNTR</a:t>
            </a:r>
            <a:endParaRPr lang="en-US" sz="1400" b="0" u="none" dirty="0">
              <a:solidFill>
                <a:schemeClr val="accent6"/>
              </a:solidFill>
              <a:latin typeface="Arial" charset="0"/>
            </a:endParaRPr>
          </a:p>
          <a:p>
            <a:pPr marL="342900" indent="-342900">
              <a:spcBef>
                <a:spcPct val="20000"/>
              </a:spcBef>
              <a:buFontTx/>
              <a:buChar char="•"/>
            </a:pPr>
            <a:endParaRPr lang="en-US" sz="1400" b="0" u="none" dirty="0">
              <a:solidFill>
                <a:schemeClr val="accent6"/>
              </a:solidFill>
              <a:latin typeface="Arial" charset="0"/>
            </a:endParaRPr>
          </a:p>
          <a:p>
            <a:pPr marL="342900" indent="-342900">
              <a:spcBef>
                <a:spcPct val="20000"/>
              </a:spcBef>
              <a:buFontTx/>
              <a:buChar char="•"/>
            </a:pPr>
            <a:endParaRPr lang="en-US" sz="1400" b="0" u="none" dirty="0">
              <a:solidFill>
                <a:schemeClr val="accent6"/>
              </a:solidFill>
              <a:latin typeface="Arial" charset="0"/>
            </a:endParaRPr>
          </a:p>
          <a:p>
            <a:pPr marL="342900" indent="-342900">
              <a:spcBef>
                <a:spcPct val="20000"/>
              </a:spcBef>
              <a:buFontTx/>
              <a:buChar char="•"/>
            </a:pPr>
            <a:endParaRPr lang="en-US" sz="1400" b="0" u="none" dirty="0">
              <a:solidFill>
                <a:schemeClr val="accent6"/>
              </a:solidFill>
              <a:latin typeface="Arial" charset="0"/>
            </a:endParaRP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0675" y="1524640"/>
            <a:ext cx="5114925" cy="3743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443379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3"/>
          <p:cNvSpPr>
            <a:spLocks noGrp="1"/>
          </p:cNvSpPr>
          <p:nvPr>
            <p:ph type="sldNum" sz="quarter" idx="11"/>
          </p:nvPr>
        </p:nvSpPr>
        <p:spPr>
          <a:noFill/>
        </p:spPr>
        <p:txBody>
          <a:bodyPr/>
          <a:lstStyle/>
          <a:p>
            <a:endParaRPr lang="en-GB" dirty="0">
              <a:latin typeface="Arial" charset="0"/>
              <a:cs typeface="Arial" charset="0"/>
            </a:endParaRPr>
          </a:p>
          <a:p>
            <a:fld id="{FC81CEAA-81C5-4E6B-A6D9-0EE8467ABC4C}" type="slidenum">
              <a:rPr lang="en-GB">
                <a:latin typeface="Arial" charset="0"/>
                <a:cs typeface="Arial" charset="0"/>
              </a:rPr>
              <a:pPr/>
              <a:t>18</a:t>
            </a:fld>
            <a:endParaRPr lang="en-GB" dirty="0">
              <a:latin typeface="Arial" charset="0"/>
              <a:cs typeface="Arial" charset="0"/>
            </a:endParaRPr>
          </a:p>
        </p:txBody>
      </p:sp>
      <p:sp>
        <p:nvSpPr>
          <p:cNvPr id="6" name="Content Placeholder 2"/>
          <p:cNvSpPr>
            <a:spLocks/>
          </p:cNvSpPr>
          <p:nvPr/>
        </p:nvSpPr>
        <p:spPr bwMode="auto">
          <a:xfrm>
            <a:off x="5486400" y="1573213"/>
            <a:ext cx="3305175" cy="5284787"/>
          </a:xfrm>
          <a:prstGeom prst="rect">
            <a:avLst/>
          </a:prstGeom>
          <a:noFill/>
          <a:ln w="9525">
            <a:noFill/>
            <a:miter lim="800000"/>
            <a:headEnd/>
            <a:tailEnd/>
          </a:ln>
        </p:spPr>
        <p:txBody>
          <a:bodyPr/>
          <a:lstStyle/>
          <a:p>
            <a:pPr marL="342900" indent="-342900">
              <a:spcBef>
                <a:spcPct val="20000"/>
              </a:spcBef>
              <a:buFontTx/>
              <a:buChar char="•"/>
            </a:pPr>
            <a:endParaRPr lang="en-US" sz="1400" b="0" u="none" dirty="0">
              <a:solidFill>
                <a:schemeClr val="accent2"/>
              </a:solidFill>
              <a:latin typeface="Arial" charset="0"/>
            </a:endParaRPr>
          </a:p>
          <a:p>
            <a:pPr marL="342900" indent="-342900">
              <a:spcBef>
                <a:spcPct val="20000"/>
              </a:spcBef>
              <a:buFontTx/>
              <a:buChar char="•"/>
            </a:pPr>
            <a:endParaRPr lang="en-US" sz="1400" b="0" u="none" dirty="0" smtClean="0">
              <a:solidFill>
                <a:srgbClr val="2D2D8A"/>
              </a:solidFill>
              <a:latin typeface="Arial" charset="0"/>
            </a:endParaRPr>
          </a:p>
          <a:p>
            <a:pPr marL="342900" indent="-342900">
              <a:spcBef>
                <a:spcPct val="20000"/>
              </a:spcBef>
              <a:buFontTx/>
              <a:buChar char="•"/>
            </a:pPr>
            <a:endParaRPr lang="en-US" sz="1400" b="0" u="none" dirty="0">
              <a:solidFill>
                <a:srgbClr val="2D2D8A"/>
              </a:solidFill>
              <a:latin typeface="Arial" charset="0"/>
            </a:endParaRPr>
          </a:p>
          <a:p>
            <a:pPr marL="342900" indent="-342900">
              <a:spcBef>
                <a:spcPct val="20000"/>
              </a:spcBef>
              <a:buFontTx/>
              <a:buChar char="•"/>
            </a:pPr>
            <a:r>
              <a:rPr lang="en-US" sz="1400" b="0" u="none" dirty="0" smtClean="0">
                <a:solidFill>
                  <a:schemeClr val="accent6"/>
                </a:solidFill>
                <a:latin typeface="Arial" charset="0"/>
              </a:rPr>
              <a:t>Imports </a:t>
            </a:r>
            <a:r>
              <a:rPr lang="en-US" sz="1400" b="0" u="none" dirty="0">
                <a:solidFill>
                  <a:schemeClr val="accent6"/>
                </a:solidFill>
                <a:latin typeface="Arial" charset="0"/>
              </a:rPr>
              <a:t>from China in the more-exposed products jump after PNTR</a:t>
            </a:r>
          </a:p>
          <a:p>
            <a:pPr marL="342900" indent="-342900">
              <a:spcBef>
                <a:spcPct val="20000"/>
              </a:spcBef>
              <a:buFontTx/>
              <a:buChar char="•"/>
            </a:pPr>
            <a:endParaRPr lang="en-US" sz="1400" b="0" u="none" dirty="0">
              <a:solidFill>
                <a:schemeClr val="accent6"/>
              </a:solidFill>
              <a:latin typeface="Arial" charset="0"/>
            </a:endParaRPr>
          </a:p>
          <a:p>
            <a:pPr marL="342900" indent="-342900">
              <a:spcBef>
                <a:spcPct val="20000"/>
              </a:spcBef>
              <a:buFontTx/>
              <a:buChar char="•"/>
            </a:pPr>
            <a:r>
              <a:rPr lang="en-US" sz="1400" b="0" u="none" dirty="0" smtClean="0">
                <a:solidFill>
                  <a:schemeClr val="accent6"/>
                </a:solidFill>
                <a:latin typeface="Arial" charset="0"/>
              </a:rPr>
              <a:t>This trend is not present in imports from rest-of-world (ROW)</a:t>
            </a:r>
            <a:endParaRPr lang="en-US" sz="1400" b="0" u="none" dirty="0">
              <a:solidFill>
                <a:schemeClr val="accent6"/>
              </a:solidFill>
              <a:latin typeface="Arial" charset="0"/>
            </a:endParaRPr>
          </a:p>
          <a:p>
            <a:pPr marL="342900" indent="-342900">
              <a:spcBef>
                <a:spcPct val="20000"/>
              </a:spcBef>
              <a:buFontTx/>
              <a:buChar char="•"/>
            </a:pPr>
            <a:endParaRPr lang="en-US" sz="1400" b="0" u="none" dirty="0">
              <a:solidFill>
                <a:schemeClr val="accent6"/>
              </a:solidFill>
              <a:latin typeface="Arial" charset="0"/>
            </a:endParaRPr>
          </a:p>
          <a:p>
            <a:pPr marL="342900" indent="-342900">
              <a:spcBef>
                <a:spcPct val="20000"/>
              </a:spcBef>
              <a:buFontTx/>
              <a:buChar char="•"/>
            </a:pPr>
            <a:endParaRPr lang="en-US" sz="1400" b="0" u="none" dirty="0">
              <a:solidFill>
                <a:schemeClr val="accent6"/>
              </a:solidFill>
              <a:latin typeface="Arial" charset="0"/>
            </a:endParaRPr>
          </a:p>
          <a:p>
            <a:pPr marL="342900" indent="-342900">
              <a:spcBef>
                <a:spcPct val="20000"/>
              </a:spcBef>
              <a:buFontTx/>
              <a:buChar char="•"/>
            </a:pPr>
            <a:endParaRPr lang="en-US" sz="1400" b="0" u="none" dirty="0">
              <a:solidFill>
                <a:schemeClr val="accent6"/>
              </a:solidFill>
              <a:latin typeface="Arial" charset="0"/>
            </a:endParaRPr>
          </a:p>
        </p:txBody>
      </p:sp>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0675" y="1520137"/>
            <a:ext cx="5114925" cy="3743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itle 1"/>
          <p:cNvSpPr>
            <a:spLocks noGrp="1"/>
          </p:cNvSpPr>
          <p:nvPr>
            <p:ph type="title"/>
          </p:nvPr>
        </p:nvSpPr>
        <p:spPr>
          <a:xfrm>
            <a:off x="354013" y="274638"/>
            <a:ext cx="8437562" cy="723900"/>
          </a:xfrm>
        </p:spPr>
        <p:txBody>
          <a:bodyPr/>
          <a:lstStyle/>
          <a:p>
            <a:r>
              <a:rPr lang="en-US" dirty="0">
                <a:latin typeface="Arial" charset="0"/>
                <a:cs typeface="Arial" charset="0"/>
              </a:rPr>
              <a:t>Preview of Findings – </a:t>
            </a:r>
            <a:r>
              <a:rPr lang="en-US" dirty="0" smtClean="0">
                <a:latin typeface="Arial" charset="0"/>
                <a:cs typeface="Arial" charset="0"/>
              </a:rPr>
              <a:t>Trade</a:t>
            </a:r>
            <a:br>
              <a:rPr lang="en-US" dirty="0" smtClean="0">
                <a:latin typeface="Arial" charset="0"/>
                <a:cs typeface="Arial" charset="0"/>
              </a:rPr>
            </a:br>
            <a:r>
              <a:rPr lang="en-US" sz="1400" dirty="0"/>
              <a:t>Public Census Trade Data</a:t>
            </a:r>
            <a:endParaRPr lang="en-US" sz="1400" dirty="0" smtClean="0">
              <a:latin typeface="Arial" charset="0"/>
              <a:cs typeface="Arial" charset="0"/>
            </a:endParaRPr>
          </a:p>
        </p:txBody>
      </p:sp>
      <p:sp>
        <p:nvSpPr>
          <p:cNvPr id="2" name="TextBox 1"/>
          <p:cNvSpPr txBox="1"/>
          <p:nvPr/>
        </p:nvSpPr>
        <p:spPr>
          <a:xfrm>
            <a:off x="4750426" y="2190245"/>
            <a:ext cx="518091" cy="246221"/>
          </a:xfrm>
          <a:prstGeom prst="rect">
            <a:avLst/>
          </a:prstGeom>
          <a:noFill/>
        </p:spPr>
        <p:txBody>
          <a:bodyPr wrap="none" rtlCol="0">
            <a:spAutoFit/>
          </a:bodyPr>
          <a:lstStyle/>
          <a:p>
            <a:pPr algn="just"/>
            <a:r>
              <a:rPr lang="en-US" sz="1000" b="0" u="none" dirty="0" smtClean="0">
                <a:latin typeface="Arial" pitchFamily="34" charset="0"/>
                <a:cs typeface="Arial" pitchFamily="34" charset="0"/>
              </a:rPr>
              <a:t>China</a:t>
            </a:r>
          </a:p>
        </p:txBody>
      </p:sp>
      <p:sp>
        <p:nvSpPr>
          <p:cNvPr id="8" name="TextBox 7"/>
          <p:cNvSpPr txBox="1"/>
          <p:nvPr/>
        </p:nvSpPr>
        <p:spPr>
          <a:xfrm>
            <a:off x="4750426" y="3144281"/>
            <a:ext cx="498855" cy="246221"/>
          </a:xfrm>
          <a:prstGeom prst="rect">
            <a:avLst/>
          </a:prstGeom>
          <a:noFill/>
        </p:spPr>
        <p:txBody>
          <a:bodyPr wrap="none" rtlCol="0">
            <a:spAutoFit/>
          </a:bodyPr>
          <a:lstStyle/>
          <a:p>
            <a:pPr algn="just"/>
            <a:r>
              <a:rPr lang="en-US" sz="1000" b="0" u="none" dirty="0" smtClean="0">
                <a:solidFill>
                  <a:schemeClr val="bg1">
                    <a:lumMod val="50000"/>
                  </a:schemeClr>
                </a:solidFill>
                <a:latin typeface="Arial" pitchFamily="34" charset="0"/>
                <a:cs typeface="Arial" pitchFamily="34" charset="0"/>
              </a:rPr>
              <a:t>ROW</a:t>
            </a:r>
          </a:p>
        </p:txBody>
      </p:sp>
    </p:spTree>
    <p:extLst>
      <p:ext uri="{BB962C8B-B14F-4D97-AF65-F5344CB8AC3E}">
        <p14:creationId xmlns:p14="http://schemas.microsoft.com/office/powerpoint/2010/main" val="29107359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3"/>
          <p:cNvSpPr>
            <a:spLocks noGrp="1"/>
          </p:cNvSpPr>
          <p:nvPr>
            <p:ph type="sldNum" sz="quarter" idx="11"/>
          </p:nvPr>
        </p:nvSpPr>
        <p:spPr>
          <a:noFill/>
        </p:spPr>
        <p:txBody>
          <a:bodyPr/>
          <a:lstStyle/>
          <a:p>
            <a:endParaRPr lang="en-GB" dirty="0">
              <a:latin typeface="Arial" charset="0"/>
              <a:cs typeface="Arial" charset="0"/>
            </a:endParaRPr>
          </a:p>
          <a:p>
            <a:fld id="{FC81CEAA-81C5-4E6B-A6D9-0EE8467ABC4C}" type="slidenum">
              <a:rPr lang="en-GB">
                <a:latin typeface="Arial" charset="0"/>
                <a:cs typeface="Arial" charset="0"/>
              </a:rPr>
              <a:pPr/>
              <a:t>19</a:t>
            </a:fld>
            <a:endParaRPr lang="en-GB" dirty="0">
              <a:latin typeface="Arial" charset="0"/>
              <a:cs typeface="Arial" charset="0"/>
            </a:endParaRPr>
          </a:p>
        </p:txBody>
      </p:sp>
      <p:sp>
        <p:nvSpPr>
          <p:cNvPr id="6" name="Content Placeholder 2"/>
          <p:cNvSpPr>
            <a:spLocks/>
          </p:cNvSpPr>
          <p:nvPr/>
        </p:nvSpPr>
        <p:spPr bwMode="auto">
          <a:xfrm>
            <a:off x="5486400" y="1573213"/>
            <a:ext cx="3305175" cy="5284787"/>
          </a:xfrm>
          <a:prstGeom prst="rect">
            <a:avLst/>
          </a:prstGeom>
          <a:noFill/>
          <a:ln w="9525">
            <a:noFill/>
            <a:miter lim="800000"/>
            <a:headEnd/>
            <a:tailEnd/>
          </a:ln>
        </p:spPr>
        <p:txBody>
          <a:bodyPr/>
          <a:lstStyle/>
          <a:p>
            <a:pPr marL="342900" indent="-342900">
              <a:spcBef>
                <a:spcPct val="20000"/>
              </a:spcBef>
              <a:buFontTx/>
              <a:buChar char="•"/>
            </a:pPr>
            <a:endParaRPr lang="en-US" sz="1400" b="0" u="none" dirty="0">
              <a:solidFill>
                <a:schemeClr val="accent2"/>
              </a:solidFill>
              <a:latin typeface="Arial" charset="0"/>
            </a:endParaRPr>
          </a:p>
          <a:p>
            <a:pPr marL="342900" indent="-342900">
              <a:spcBef>
                <a:spcPct val="20000"/>
              </a:spcBef>
              <a:buFontTx/>
              <a:buChar char="•"/>
            </a:pPr>
            <a:endParaRPr lang="en-US" sz="1400" b="0" u="none" dirty="0" smtClean="0">
              <a:solidFill>
                <a:srgbClr val="2D2D8A"/>
              </a:solidFill>
              <a:latin typeface="Arial" charset="0"/>
            </a:endParaRPr>
          </a:p>
          <a:p>
            <a:pPr marL="342900" indent="-342900">
              <a:spcBef>
                <a:spcPct val="20000"/>
              </a:spcBef>
              <a:buFontTx/>
              <a:buChar char="•"/>
            </a:pPr>
            <a:endParaRPr lang="en-US" sz="1400" b="0" u="none" dirty="0">
              <a:solidFill>
                <a:srgbClr val="2D2D8A"/>
              </a:solidFill>
              <a:latin typeface="Arial" charset="0"/>
            </a:endParaRPr>
          </a:p>
          <a:p>
            <a:pPr marL="342900" indent="-342900">
              <a:spcBef>
                <a:spcPct val="20000"/>
              </a:spcBef>
              <a:buFontTx/>
              <a:buChar char="•"/>
            </a:pPr>
            <a:r>
              <a:rPr lang="en-US" sz="1400" b="0" u="none" dirty="0" smtClean="0">
                <a:solidFill>
                  <a:srgbClr val="2D2D8A"/>
                </a:solidFill>
                <a:latin typeface="Arial" charset="0"/>
              </a:rPr>
              <a:t>Imports </a:t>
            </a:r>
            <a:r>
              <a:rPr lang="en-US" sz="1400" b="0" u="none" dirty="0">
                <a:solidFill>
                  <a:srgbClr val="2D2D8A"/>
                </a:solidFill>
                <a:latin typeface="Arial" charset="0"/>
              </a:rPr>
              <a:t>from </a:t>
            </a:r>
            <a:r>
              <a:rPr lang="en-US" sz="1400" b="0" u="none" dirty="0">
                <a:latin typeface="Arial" charset="0"/>
              </a:rPr>
              <a:t>China</a:t>
            </a:r>
            <a:r>
              <a:rPr lang="en-US" sz="1400" b="0" u="none" dirty="0">
                <a:solidFill>
                  <a:srgbClr val="2D2D8A"/>
                </a:solidFill>
                <a:latin typeface="Arial" charset="0"/>
              </a:rPr>
              <a:t> in the more-exposed products jump after PNTR</a:t>
            </a:r>
            <a:endParaRPr lang="en-US" sz="1400" b="0" u="none" dirty="0">
              <a:solidFill>
                <a:schemeClr val="bg1">
                  <a:lumMod val="50000"/>
                </a:schemeClr>
              </a:solidFill>
              <a:latin typeface="Arial" charset="0"/>
            </a:endParaRPr>
          </a:p>
          <a:p>
            <a:pPr marL="342900" indent="-342900">
              <a:spcBef>
                <a:spcPct val="20000"/>
              </a:spcBef>
              <a:buFontTx/>
              <a:buChar char="•"/>
            </a:pPr>
            <a:endParaRPr lang="en-US" sz="1400" b="0" u="none" dirty="0">
              <a:solidFill>
                <a:srgbClr val="2D2D8A"/>
              </a:solidFill>
              <a:latin typeface="Arial" charset="0"/>
            </a:endParaRPr>
          </a:p>
          <a:p>
            <a:pPr marL="342900" indent="-342900">
              <a:spcBef>
                <a:spcPct val="20000"/>
              </a:spcBef>
              <a:buFontTx/>
              <a:buChar char="•"/>
            </a:pPr>
            <a:r>
              <a:rPr lang="en-US" sz="1400" b="0" u="none" dirty="0" smtClean="0">
                <a:solidFill>
                  <a:srgbClr val="2D2D8A"/>
                </a:solidFill>
                <a:latin typeface="Arial" charset="0"/>
              </a:rPr>
              <a:t>This trend is not present in imports from </a:t>
            </a:r>
            <a:r>
              <a:rPr lang="en-US" sz="1400" b="0" u="none" dirty="0" smtClean="0">
                <a:solidFill>
                  <a:schemeClr val="bg1">
                    <a:lumMod val="50000"/>
                  </a:schemeClr>
                </a:solidFill>
                <a:latin typeface="Arial" charset="0"/>
              </a:rPr>
              <a:t>rest-of-world (ROW)</a:t>
            </a:r>
          </a:p>
          <a:p>
            <a:pPr marL="342900" indent="-342900">
              <a:spcBef>
                <a:spcPct val="20000"/>
              </a:spcBef>
              <a:buFontTx/>
              <a:buChar char="•"/>
            </a:pPr>
            <a:endParaRPr lang="en-US" sz="1400" b="0" u="none" dirty="0">
              <a:solidFill>
                <a:schemeClr val="bg1">
                  <a:lumMod val="50000"/>
                </a:schemeClr>
              </a:solidFill>
              <a:latin typeface="Arial" charset="0"/>
            </a:endParaRPr>
          </a:p>
          <a:p>
            <a:pPr marL="342900" indent="-342900">
              <a:spcBef>
                <a:spcPct val="20000"/>
              </a:spcBef>
              <a:buFontTx/>
              <a:buChar char="•"/>
            </a:pPr>
            <a:r>
              <a:rPr lang="en-US" sz="1400" b="0" u="none" dirty="0" smtClean="0">
                <a:solidFill>
                  <a:schemeClr val="accent2"/>
                </a:solidFill>
                <a:latin typeface="Arial" charset="0"/>
              </a:rPr>
              <a:t>Below, we use census data to examine margins of adjustment</a:t>
            </a:r>
          </a:p>
          <a:p>
            <a:pPr marL="800100" lvl="1" indent="-342900">
              <a:spcBef>
                <a:spcPct val="20000"/>
              </a:spcBef>
              <a:buFontTx/>
              <a:buChar char="•"/>
            </a:pPr>
            <a:r>
              <a:rPr lang="en-US" sz="1400" b="0" u="none" dirty="0" smtClean="0">
                <a:solidFill>
                  <a:srgbClr val="2D2D8A"/>
                </a:solidFill>
                <a:latin typeface="Arial" charset="0"/>
              </a:rPr>
              <a:t>New US importers</a:t>
            </a:r>
          </a:p>
          <a:p>
            <a:pPr marL="800100" lvl="1" indent="-342900">
              <a:spcBef>
                <a:spcPct val="20000"/>
              </a:spcBef>
              <a:buFontTx/>
              <a:buChar char="•"/>
            </a:pPr>
            <a:r>
              <a:rPr lang="en-US" sz="1400" b="0" u="none" dirty="0" smtClean="0">
                <a:solidFill>
                  <a:srgbClr val="2D2D8A"/>
                </a:solidFill>
                <a:latin typeface="Arial" charset="0"/>
              </a:rPr>
              <a:t>New Chinese Exporters</a:t>
            </a:r>
          </a:p>
          <a:p>
            <a:pPr marL="800100" lvl="1" indent="-342900">
              <a:spcBef>
                <a:spcPct val="20000"/>
              </a:spcBef>
              <a:buFontTx/>
              <a:buChar char="•"/>
            </a:pPr>
            <a:r>
              <a:rPr lang="en-US" sz="1400" b="0" u="none" dirty="0" smtClean="0">
                <a:solidFill>
                  <a:srgbClr val="2D2D8A"/>
                </a:solidFill>
                <a:latin typeface="Arial" charset="0"/>
              </a:rPr>
              <a:t>New Importer-exporter pairs</a:t>
            </a:r>
            <a:endParaRPr lang="en-US" sz="1400" b="0" u="none" dirty="0">
              <a:solidFill>
                <a:srgbClr val="2D2D8A"/>
              </a:solidFill>
              <a:latin typeface="Arial" charset="0"/>
            </a:endParaRPr>
          </a:p>
          <a:p>
            <a:pPr marL="342900" indent="-342900">
              <a:spcBef>
                <a:spcPct val="20000"/>
              </a:spcBef>
              <a:buFontTx/>
              <a:buChar char="•"/>
            </a:pPr>
            <a:endParaRPr lang="en-US" sz="1400" b="0" u="none" dirty="0">
              <a:solidFill>
                <a:srgbClr val="2D2D8A"/>
              </a:solidFill>
              <a:latin typeface="Arial" charset="0"/>
            </a:endParaRPr>
          </a:p>
          <a:p>
            <a:pPr marL="342900" indent="-342900">
              <a:spcBef>
                <a:spcPct val="20000"/>
              </a:spcBef>
              <a:buFontTx/>
              <a:buChar char="•"/>
            </a:pPr>
            <a:endParaRPr lang="en-US" sz="1400" b="0" u="none" dirty="0">
              <a:solidFill>
                <a:srgbClr val="2D2D8A"/>
              </a:solidFill>
              <a:latin typeface="Arial" charset="0"/>
            </a:endParaRPr>
          </a:p>
        </p:txBody>
      </p:sp>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0675" y="1520137"/>
            <a:ext cx="5114925" cy="3743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itle 1"/>
          <p:cNvSpPr>
            <a:spLocks noGrp="1"/>
          </p:cNvSpPr>
          <p:nvPr>
            <p:ph type="title"/>
          </p:nvPr>
        </p:nvSpPr>
        <p:spPr>
          <a:xfrm>
            <a:off x="354013" y="274638"/>
            <a:ext cx="8437562" cy="723900"/>
          </a:xfrm>
        </p:spPr>
        <p:txBody>
          <a:bodyPr/>
          <a:lstStyle/>
          <a:p>
            <a:r>
              <a:rPr lang="en-US" dirty="0">
                <a:latin typeface="Arial" charset="0"/>
                <a:cs typeface="Arial" charset="0"/>
              </a:rPr>
              <a:t>Preview of Findings – </a:t>
            </a:r>
            <a:r>
              <a:rPr lang="en-US" dirty="0" smtClean="0">
                <a:latin typeface="Arial" charset="0"/>
                <a:cs typeface="Arial" charset="0"/>
              </a:rPr>
              <a:t>Trade</a:t>
            </a:r>
            <a:br>
              <a:rPr lang="en-US" dirty="0" smtClean="0">
                <a:latin typeface="Arial" charset="0"/>
                <a:cs typeface="Arial" charset="0"/>
              </a:rPr>
            </a:br>
            <a:r>
              <a:rPr lang="en-US" sz="1400" dirty="0"/>
              <a:t>Public Census Trade Data</a:t>
            </a:r>
            <a:endParaRPr lang="en-US" sz="1400" dirty="0" smtClean="0">
              <a:latin typeface="Arial" charset="0"/>
              <a:cs typeface="Arial" charset="0"/>
            </a:endParaRPr>
          </a:p>
        </p:txBody>
      </p:sp>
      <p:sp>
        <p:nvSpPr>
          <p:cNvPr id="8" name="TextBox 7"/>
          <p:cNvSpPr txBox="1"/>
          <p:nvPr/>
        </p:nvSpPr>
        <p:spPr>
          <a:xfrm>
            <a:off x="4750426" y="2190245"/>
            <a:ext cx="518091" cy="246221"/>
          </a:xfrm>
          <a:prstGeom prst="rect">
            <a:avLst/>
          </a:prstGeom>
          <a:noFill/>
        </p:spPr>
        <p:txBody>
          <a:bodyPr wrap="none" rtlCol="0">
            <a:spAutoFit/>
          </a:bodyPr>
          <a:lstStyle/>
          <a:p>
            <a:pPr algn="just"/>
            <a:r>
              <a:rPr lang="en-US" sz="1000" b="0" u="none" dirty="0" smtClean="0">
                <a:latin typeface="Arial" pitchFamily="34" charset="0"/>
                <a:cs typeface="Arial" pitchFamily="34" charset="0"/>
              </a:rPr>
              <a:t>China</a:t>
            </a:r>
          </a:p>
        </p:txBody>
      </p:sp>
      <p:sp>
        <p:nvSpPr>
          <p:cNvPr id="9" name="TextBox 8"/>
          <p:cNvSpPr txBox="1"/>
          <p:nvPr/>
        </p:nvSpPr>
        <p:spPr>
          <a:xfrm>
            <a:off x="4750426" y="3144281"/>
            <a:ext cx="498855" cy="246221"/>
          </a:xfrm>
          <a:prstGeom prst="rect">
            <a:avLst/>
          </a:prstGeom>
          <a:noFill/>
        </p:spPr>
        <p:txBody>
          <a:bodyPr wrap="none" rtlCol="0">
            <a:spAutoFit/>
          </a:bodyPr>
          <a:lstStyle/>
          <a:p>
            <a:pPr algn="just"/>
            <a:r>
              <a:rPr lang="en-US" sz="1000" b="0" u="none" dirty="0" smtClean="0">
                <a:solidFill>
                  <a:schemeClr val="bg1">
                    <a:lumMod val="50000"/>
                  </a:schemeClr>
                </a:solidFill>
                <a:latin typeface="Arial" pitchFamily="34" charset="0"/>
                <a:cs typeface="Arial" pitchFamily="34" charset="0"/>
              </a:rPr>
              <a:t>ROW</a:t>
            </a:r>
          </a:p>
        </p:txBody>
      </p:sp>
    </p:spTree>
    <p:extLst>
      <p:ext uri="{BB962C8B-B14F-4D97-AF65-F5344CB8AC3E}">
        <p14:creationId xmlns:p14="http://schemas.microsoft.com/office/powerpoint/2010/main" val="12625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Content Placeholder 2"/>
          <p:cNvSpPr>
            <a:spLocks noGrp="1"/>
          </p:cNvSpPr>
          <p:nvPr>
            <p:ph idx="1"/>
          </p:nvPr>
        </p:nvSpPr>
        <p:spPr/>
        <p:txBody>
          <a:bodyPr/>
          <a:lstStyle/>
          <a:p>
            <a:pPr>
              <a:spcBef>
                <a:spcPct val="0"/>
              </a:spcBef>
              <a:buFontTx/>
              <a:buNone/>
            </a:pPr>
            <a:r>
              <a:rPr lang="en-US" dirty="0" smtClean="0"/>
              <a:t>	</a:t>
            </a:r>
          </a:p>
          <a:p>
            <a:pPr>
              <a:spcBef>
                <a:spcPct val="0"/>
              </a:spcBef>
              <a:buFontTx/>
              <a:buNone/>
            </a:pPr>
            <a:endParaRPr lang="en-US" dirty="0" smtClean="0"/>
          </a:p>
          <a:p>
            <a:pPr>
              <a:spcBef>
                <a:spcPct val="0"/>
              </a:spcBef>
              <a:buFontTx/>
              <a:buNone/>
            </a:pPr>
            <a:endParaRPr lang="en-US" dirty="0" smtClean="0"/>
          </a:p>
          <a:p>
            <a:pPr algn="ctr">
              <a:spcBef>
                <a:spcPct val="0"/>
              </a:spcBef>
              <a:buFontTx/>
              <a:buNone/>
            </a:pPr>
            <a:r>
              <a:rPr lang="en-US" dirty="0" smtClean="0"/>
              <a:t>Disclaimer</a:t>
            </a:r>
          </a:p>
          <a:p>
            <a:pPr>
              <a:spcBef>
                <a:spcPct val="0"/>
              </a:spcBef>
              <a:buFontTx/>
              <a:buNone/>
            </a:pPr>
            <a:endParaRPr lang="en-US" dirty="0" smtClean="0"/>
          </a:p>
          <a:p>
            <a:pPr>
              <a:spcBef>
                <a:spcPct val="0"/>
              </a:spcBef>
              <a:buFontTx/>
              <a:buNone/>
            </a:pPr>
            <a:r>
              <a:rPr lang="en-US" dirty="0" smtClean="0"/>
              <a:t>	Any opinions and conclusions expressed herein are those of the authors and do not necessarily represent the views of the U.S. Census Bureau, the Board of Governors or its research staff.  All results have been reviewed to ensure that no confidential information is disclosed.</a:t>
            </a:r>
          </a:p>
          <a:p>
            <a:pPr>
              <a:spcBef>
                <a:spcPct val="0"/>
              </a:spcBef>
            </a:pPr>
            <a:endParaRPr lang="en-US" dirty="0" smtClean="0"/>
          </a:p>
        </p:txBody>
      </p:sp>
      <p:sp>
        <p:nvSpPr>
          <p:cNvPr id="5" name="Slide Number Placeholder 3"/>
          <p:cNvSpPr>
            <a:spLocks noGrp="1"/>
          </p:cNvSpPr>
          <p:nvPr>
            <p:ph type="sldNum" sz="quarter" idx="11"/>
          </p:nvPr>
        </p:nvSpPr>
        <p:spPr>
          <a:xfrm>
            <a:off x="8589963" y="6272213"/>
            <a:ext cx="495300" cy="476250"/>
          </a:xfrm>
        </p:spPr>
        <p:txBody>
          <a:bodyPr/>
          <a:lstStyle/>
          <a:p>
            <a:pPr>
              <a:defRPr/>
            </a:pPr>
            <a:endParaRPr lang="en-GB" dirty="0" smtClean="0"/>
          </a:p>
          <a:p>
            <a:pPr>
              <a:defRPr/>
            </a:pPr>
            <a:fld id="{FC96386F-C149-48D8-92C5-2CFDBA85534B}" type="slidenum">
              <a:rPr lang="en-GB" smtClean="0"/>
              <a:pPr>
                <a:defRPr/>
              </a:pPr>
              <a:t>2</a:t>
            </a:fld>
            <a:endParaRPr lang="en-GB" dirty="0"/>
          </a:p>
        </p:txBody>
      </p:sp>
    </p:spTree>
    <p:extLst>
      <p:ext uri="{BB962C8B-B14F-4D97-AF65-F5344CB8AC3E}">
        <p14:creationId xmlns:p14="http://schemas.microsoft.com/office/powerpoint/2010/main" val="28942151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Research</a:t>
            </a:r>
            <a:endParaRPr lang="en-US" dirty="0"/>
          </a:p>
        </p:txBody>
      </p:sp>
      <p:sp>
        <p:nvSpPr>
          <p:cNvPr id="3" name="Content Placeholder 2"/>
          <p:cNvSpPr>
            <a:spLocks noGrp="1"/>
          </p:cNvSpPr>
          <p:nvPr>
            <p:ph idx="1"/>
          </p:nvPr>
        </p:nvSpPr>
        <p:spPr/>
        <p:txBody>
          <a:bodyPr/>
          <a:lstStyle/>
          <a:p>
            <a:r>
              <a:rPr lang="en-US" dirty="0" smtClean="0"/>
              <a:t>Employment and trade liberalization</a:t>
            </a:r>
          </a:p>
          <a:p>
            <a:pPr lvl="1"/>
            <a:r>
              <a:rPr lang="en-US" dirty="0" smtClean="0"/>
              <a:t>Lots of papers </a:t>
            </a:r>
          </a:p>
          <a:p>
            <a:pPr lvl="1"/>
            <a:r>
              <a:rPr lang="en-US" dirty="0" smtClean="0"/>
              <a:t>China: </a:t>
            </a:r>
            <a:r>
              <a:rPr lang="en-US" dirty="0" err="1" smtClean="0"/>
              <a:t>Autor</a:t>
            </a:r>
            <a:r>
              <a:rPr lang="en-US" dirty="0" smtClean="0"/>
              <a:t> et al. (2013); Bloom et al. (2015)</a:t>
            </a:r>
          </a:p>
          <a:p>
            <a:pPr lvl="1"/>
            <a:endParaRPr lang="en-US" dirty="0" smtClean="0"/>
          </a:p>
          <a:p>
            <a:r>
              <a:rPr lang="en-US" dirty="0" smtClean="0"/>
              <a:t>Investment under uncertainty</a:t>
            </a:r>
          </a:p>
          <a:p>
            <a:pPr lvl="1"/>
            <a:r>
              <a:rPr lang="en-US" dirty="0" smtClean="0"/>
              <a:t>Lots of papers</a:t>
            </a:r>
          </a:p>
          <a:p>
            <a:pPr lvl="1"/>
            <a:r>
              <a:rPr lang="en-US" dirty="0" smtClean="0"/>
              <a:t>Trade: Handley (2014); Handley and Limao (2014a, 2014b)</a:t>
            </a:r>
          </a:p>
          <a:p>
            <a:pPr lvl="1"/>
            <a:endParaRPr lang="en-US" dirty="0" smtClean="0"/>
          </a:p>
          <a:p>
            <a:r>
              <a:rPr lang="en-US" dirty="0" smtClean="0"/>
              <a:t>“Jobless” recoveries</a:t>
            </a:r>
          </a:p>
          <a:p>
            <a:pPr lvl="1"/>
            <a:r>
              <a:rPr lang="en-US" dirty="0" smtClean="0"/>
              <a:t>Manufacturing: Faberman (2012)</a:t>
            </a:r>
            <a:br>
              <a:rPr lang="en-US" dirty="0" smtClean="0"/>
            </a:br>
            <a:endParaRPr lang="en-US" dirty="0" smtClean="0"/>
          </a:p>
          <a:p>
            <a:r>
              <a:rPr lang="en-US" dirty="0" smtClean="0"/>
              <a:t>Supply-chain linkages</a:t>
            </a:r>
          </a:p>
          <a:p>
            <a:pPr lvl="1"/>
            <a:r>
              <a:rPr lang="en-US" dirty="0" smtClean="0"/>
              <a:t>US manufacturing: Ellison, Glaeser and Kerr (2010)</a:t>
            </a:r>
          </a:p>
          <a:p>
            <a:pPr lvl="1"/>
            <a:r>
              <a:rPr lang="en-US" dirty="0" smtClean="0"/>
              <a:t>Trade: Baldwin and Venables (2013)</a:t>
            </a:r>
          </a:p>
          <a:p>
            <a:endParaRPr lang="en-US"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20</a:t>
            </a:fld>
            <a:endParaRPr lang="en-GB" dirty="0"/>
          </a:p>
        </p:txBody>
      </p:sp>
    </p:spTree>
    <p:extLst>
      <p:ext uri="{BB962C8B-B14F-4D97-AF65-F5344CB8AC3E}">
        <p14:creationId xmlns:p14="http://schemas.microsoft.com/office/powerpoint/2010/main" val="16903456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chemeClr val="bg2"/>
                                      </p:to>
                                    </p:animClr>
                                  </p:sub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 end="1"/>
                                            </p:txEl>
                                          </p:spTgt>
                                        </p:tgtEl>
                                        <p:attrNameLst>
                                          <p:attrName>ppt_c</p:attrName>
                                        </p:attrNameLst>
                                      </p:cBhvr>
                                      <p:to>
                                        <a:schemeClr val="bg2"/>
                                      </p:to>
                                    </p:animClr>
                                  </p:sub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bg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4" end="4"/>
                                            </p:txEl>
                                          </p:spTgt>
                                        </p:tgtEl>
                                        <p:attrNameLst>
                                          <p:attrName>ppt_c</p:attrName>
                                        </p:attrNameLst>
                                      </p:cBhvr>
                                      <p:to>
                                        <a:schemeClr val="bg2"/>
                                      </p:to>
                                    </p:animClr>
                                  </p:sub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5" end="5"/>
                                            </p:txEl>
                                          </p:spTgt>
                                        </p:tgtEl>
                                        <p:attrNameLst>
                                          <p:attrName>ppt_c</p:attrName>
                                        </p:attrNameLst>
                                      </p:cBhvr>
                                      <p:to>
                                        <a:schemeClr val="bg2"/>
                                      </p:to>
                                    </p:animClr>
                                  </p:sub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6" end="6"/>
                                            </p:txEl>
                                          </p:spTgt>
                                        </p:tgtEl>
                                        <p:attrNameLst>
                                          <p:attrName>ppt_c</p:attrName>
                                        </p:attrNameLst>
                                      </p:cBhvr>
                                      <p:to>
                                        <a:schemeClr val="bg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8" end="8"/>
                                            </p:txEl>
                                          </p:spTgt>
                                        </p:tgtEl>
                                        <p:attrNameLst>
                                          <p:attrName>ppt_c</p:attrName>
                                        </p:attrNameLst>
                                      </p:cBhvr>
                                      <p:to>
                                        <a:schemeClr val="bg2"/>
                                      </p:to>
                                    </p:animClr>
                                  </p:sub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9" end="9"/>
                                            </p:txEl>
                                          </p:spTgt>
                                        </p:tgtEl>
                                        <p:attrNameLst>
                                          <p:attrName>ppt_c</p:attrName>
                                        </p:attrNameLst>
                                      </p:cBhvr>
                                      <p:to>
                                        <a:schemeClr val="bg2"/>
                                      </p:to>
                                    </p:animClr>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0" end="10"/>
                                            </p:txEl>
                                          </p:spTgt>
                                        </p:tgtEl>
                                        <p:attrNameLst>
                                          <p:attrName>ppt_c</p:attrName>
                                        </p:attrNameLst>
                                      </p:cBhvr>
                                      <p:to>
                                        <a:schemeClr val="bg2"/>
                                      </p:to>
                                    </p:animClr>
                                  </p:subTnLst>
                                </p:cTn>
                              </p:par>
                              <p:par>
                                <p:cTn id="29" presetID="1" presetClass="entr" presetSubtype="0" fill="hold" grpId="0"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1" end="11"/>
                                            </p:txEl>
                                          </p:spTgt>
                                        </p:tgtEl>
                                        <p:attrNameLst>
                                          <p:attrName>ppt_c</p:attrName>
                                        </p:attrNameLst>
                                      </p:cBhvr>
                                      <p:to>
                                        <a:schemeClr val="bg2"/>
                                      </p:to>
                                    </p:animClr>
                                  </p:subTnLst>
                                </p:cTn>
                              </p:par>
                              <p:par>
                                <p:cTn id="31" presetID="1" presetClass="entr" presetSubtype="0" fill="hold" grpId="0" nodeType="with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2" end="12"/>
                                            </p:txEl>
                                          </p:spTgt>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solidFill>
                  <a:schemeClr val="bg1">
                    <a:lumMod val="65000"/>
                  </a:schemeClr>
                </a:solidFill>
              </a:rPr>
              <a:t>US-China Trade Policy</a:t>
            </a:r>
          </a:p>
          <a:p>
            <a:endParaRPr lang="en-US" dirty="0" smtClean="0"/>
          </a:p>
          <a:p>
            <a:r>
              <a:rPr lang="en-US" dirty="0" smtClean="0"/>
              <a:t>Census Data</a:t>
            </a:r>
          </a:p>
          <a:p>
            <a:endParaRPr lang="en-US" dirty="0" smtClean="0"/>
          </a:p>
          <a:p>
            <a:r>
              <a:rPr lang="en-US" dirty="0" smtClean="0">
                <a:solidFill>
                  <a:schemeClr val="bg1">
                    <a:lumMod val="65000"/>
                  </a:schemeClr>
                </a:solidFill>
              </a:rPr>
              <a:t>Main results</a:t>
            </a:r>
          </a:p>
          <a:p>
            <a:endParaRPr lang="en-US" dirty="0">
              <a:solidFill>
                <a:schemeClr val="accent6"/>
              </a:solidFill>
            </a:endParaRPr>
          </a:p>
          <a:p>
            <a:r>
              <a:rPr lang="en-US" dirty="0">
                <a:solidFill>
                  <a:schemeClr val="bg1">
                    <a:lumMod val="65000"/>
                  </a:schemeClr>
                </a:solidFill>
              </a:rPr>
              <a:t>Mechanisms</a:t>
            </a:r>
          </a:p>
          <a:p>
            <a:endParaRPr lang="en-US" dirty="0">
              <a:solidFill>
                <a:schemeClr val="bg1">
                  <a:lumMod val="65000"/>
                </a:schemeClr>
              </a:solidFill>
            </a:endParaRPr>
          </a:p>
          <a:p>
            <a:r>
              <a:rPr lang="en-US" dirty="0">
                <a:solidFill>
                  <a:schemeClr val="bg1">
                    <a:lumMod val="65000"/>
                  </a:schemeClr>
                </a:solidFill>
              </a:rPr>
              <a:t>Conclusion</a:t>
            </a:r>
          </a:p>
          <a:p>
            <a:endParaRPr lang="en-US" dirty="0" smtClean="0">
              <a:solidFill>
                <a:schemeClr val="bg1">
                  <a:lumMod val="65000"/>
                </a:schemeClr>
              </a:solidFill>
            </a:endParaRPr>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21</a:t>
            </a:fld>
            <a:endParaRPr lang="en-GB" dirty="0"/>
          </a:p>
        </p:txBody>
      </p:sp>
    </p:spTree>
    <p:extLst>
      <p:ext uri="{BB962C8B-B14F-4D97-AF65-F5344CB8AC3E}">
        <p14:creationId xmlns:p14="http://schemas.microsoft.com/office/powerpoint/2010/main" val="5875035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Census Data</a:t>
            </a:r>
            <a:endParaRPr lang="en-US" dirty="0"/>
          </a:p>
        </p:txBody>
      </p:sp>
      <p:sp>
        <p:nvSpPr>
          <p:cNvPr id="3" name="Content Placeholder 2"/>
          <p:cNvSpPr>
            <a:spLocks noGrp="1"/>
          </p:cNvSpPr>
          <p:nvPr>
            <p:ph sz="half" idx="1"/>
          </p:nvPr>
        </p:nvSpPr>
        <p:spPr>
          <a:xfrm>
            <a:off x="354014" y="1089025"/>
            <a:ext cx="2116232" cy="5768975"/>
          </a:xfrm>
        </p:spPr>
        <p:txBody>
          <a:bodyPr/>
          <a:lstStyle/>
          <a:p>
            <a:r>
              <a:rPr lang="en-US" dirty="0" smtClean="0"/>
              <a:t>LBD</a:t>
            </a:r>
          </a:p>
          <a:p>
            <a:pPr lvl="1"/>
            <a:r>
              <a:rPr lang="en-US" dirty="0">
                <a:solidFill>
                  <a:schemeClr val="bg1"/>
                </a:solidFill>
              </a:rPr>
              <a:t> </a:t>
            </a:r>
            <a:r>
              <a:rPr lang="en-US" dirty="0" smtClean="0">
                <a:solidFill>
                  <a:schemeClr val="bg1"/>
                </a:solidFill>
              </a:rPr>
              <a:t> </a:t>
            </a:r>
          </a:p>
          <a:p>
            <a:pPr lvl="1"/>
            <a:r>
              <a:rPr lang="en-US" dirty="0">
                <a:solidFill>
                  <a:schemeClr val="bg1"/>
                </a:solidFill>
              </a:rPr>
              <a:t> </a:t>
            </a:r>
            <a:r>
              <a:rPr lang="en-US" dirty="0" smtClean="0">
                <a:solidFill>
                  <a:schemeClr val="bg1"/>
                </a:solidFill>
              </a:rPr>
              <a:t> </a:t>
            </a:r>
          </a:p>
          <a:p>
            <a:pPr lvl="1"/>
            <a:r>
              <a:rPr lang="en-US" dirty="0">
                <a:solidFill>
                  <a:schemeClr val="bg1"/>
                </a:solidFill>
              </a:rPr>
              <a:t> </a:t>
            </a:r>
            <a:r>
              <a:rPr lang="en-US" dirty="0" smtClean="0">
                <a:solidFill>
                  <a:schemeClr val="bg1"/>
                </a:solidFill>
              </a:rPr>
              <a:t> </a:t>
            </a:r>
          </a:p>
          <a:p>
            <a:pPr lvl="1"/>
            <a:endParaRPr lang="en-US" dirty="0" smtClean="0"/>
          </a:p>
          <a:p>
            <a:r>
              <a:rPr lang="en-US" dirty="0" smtClean="0"/>
              <a:t>CM</a:t>
            </a:r>
          </a:p>
          <a:p>
            <a:pPr lvl="1"/>
            <a:r>
              <a:rPr lang="en-US" dirty="0" smtClean="0">
                <a:solidFill>
                  <a:schemeClr val="bg1"/>
                </a:solidFill>
              </a:rPr>
              <a:t>               </a:t>
            </a:r>
            <a:br>
              <a:rPr lang="en-US" dirty="0" smtClean="0">
                <a:solidFill>
                  <a:schemeClr val="bg1"/>
                </a:solidFill>
              </a:rPr>
            </a:br>
            <a:r>
              <a:rPr lang="en-US" dirty="0" smtClean="0">
                <a:solidFill>
                  <a:schemeClr val="bg1"/>
                </a:solidFill>
              </a:rPr>
              <a:t>     </a:t>
            </a:r>
          </a:p>
          <a:p>
            <a:pPr lvl="1"/>
            <a:r>
              <a:rPr lang="en-US" dirty="0">
                <a:solidFill>
                  <a:schemeClr val="bg1"/>
                </a:solidFill>
              </a:rPr>
              <a:t> </a:t>
            </a:r>
            <a:r>
              <a:rPr lang="en-US" dirty="0" smtClean="0">
                <a:solidFill>
                  <a:schemeClr val="bg1"/>
                </a:solidFill>
              </a:rPr>
              <a:t>    </a:t>
            </a:r>
          </a:p>
          <a:p>
            <a:endParaRPr lang="en-US" dirty="0" smtClean="0">
              <a:solidFill>
                <a:schemeClr val="accent6"/>
              </a:solidFill>
            </a:endParaRPr>
          </a:p>
          <a:p>
            <a:r>
              <a:rPr lang="en-US" dirty="0" smtClean="0">
                <a:solidFill>
                  <a:schemeClr val="accent6"/>
                </a:solidFill>
              </a:rPr>
              <a:t>LFTTD</a:t>
            </a:r>
          </a:p>
          <a:p>
            <a:pPr marL="0" indent="0">
              <a:buNone/>
            </a:pPr>
            <a:endParaRPr lang="en-US" dirty="0" smtClean="0">
              <a:solidFill>
                <a:schemeClr val="bg1">
                  <a:lumMod val="65000"/>
                </a:schemeClr>
              </a:solidFill>
            </a:endParaRPr>
          </a:p>
        </p:txBody>
      </p:sp>
      <p:sp>
        <p:nvSpPr>
          <p:cNvPr id="4" name="Content Placeholder 3"/>
          <p:cNvSpPr>
            <a:spLocks noGrp="1"/>
          </p:cNvSpPr>
          <p:nvPr>
            <p:ph sz="half" idx="2"/>
          </p:nvPr>
        </p:nvSpPr>
        <p:spPr>
          <a:xfrm>
            <a:off x="2470245" y="1089025"/>
            <a:ext cx="6321331" cy="5768975"/>
          </a:xfrm>
        </p:spPr>
        <p:txBody>
          <a:bodyPr/>
          <a:lstStyle/>
          <a:p>
            <a:r>
              <a:rPr lang="en-US" dirty="0" smtClean="0"/>
              <a:t>Longitudinal Business </a:t>
            </a:r>
            <a:r>
              <a:rPr lang="en-US" dirty="0" err="1" smtClean="0"/>
              <a:t>Databse</a:t>
            </a:r>
            <a:endParaRPr lang="en-US" dirty="0" smtClean="0"/>
          </a:p>
          <a:p>
            <a:pPr lvl="1"/>
            <a:r>
              <a:rPr lang="en-US" dirty="0" smtClean="0"/>
              <a:t>Employment of all U.S. establishments</a:t>
            </a:r>
          </a:p>
          <a:p>
            <a:pPr lvl="1"/>
            <a:r>
              <a:rPr lang="en-US" dirty="0" smtClean="0"/>
              <a:t>Annual data but limited information</a:t>
            </a:r>
          </a:p>
          <a:p>
            <a:pPr lvl="1"/>
            <a:r>
              <a:rPr lang="en-US" dirty="0" smtClean="0">
                <a:solidFill>
                  <a:schemeClr val="bg1">
                    <a:lumMod val="50000"/>
                  </a:schemeClr>
                </a:solidFill>
              </a:rPr>
              <a:t>Concordance issue</a:t>
            </a:r>
          </a:p>
          <a:p>
            <a:endParaRPr lang="en-US" dirty="0" smtClean="0"/>
          </a:p>
          <a:p>
            <a:r>
              <a:rPr lang="en-US" dirty="0" smtClean="0"/>
              <a:t>Census of Manufactures</a:t>
            </a:r>
          </a:p>
          <a:p>
            <a:pPr lvl="1"/>
            <a:r>
              <a:rPr lang="en-US" dirty="0" smtClean="0"/>
              <a:t>Employment + other </a:t>
            </a:r>
            <a:r>
              <a:rPr lang="en-US" dirty="0" smtClean="0">
                <a:solidFill>
                  <a:schemeClr val="accent6"/>
                </a:solidFill>
              </a:rPr>
              <a:t>attributes for all manufacturing establishments, </a:t>
            </a:r>
            <a:r>
              <a:rPr lang="en-US" dirty="0" smtClean="0"/>
              <a:t>1992(5)2007</a:t>
            </a:r>
          </a:p>
          <a:p>
            <a:pPr lvl="1"/>
            <a:r>
              <a:rPr lang="en-US" dirty="0" smtClean="0"/>
              <a:t>Lots of information but low frequency</a:t>
            </a:r>
            <a:endParaRPr lang="en-US" dirty="0"/>
          </a:p>
          <a:p>
            <a:pPr marL="0" indent="0">
              <a:buNone/>
            </a:pPr>
            <a:endParaRPr lang="en-US" dirty="0"/>
          </a:p>
          <a:p>
            <a:r>
              <a:rPr lang="en-US" dirty="0" smtClean="0">
                <a:solidFill>
                  <a:schemeClr val="accent6"/>
                </a:solidFill>
              </a:rPr>
              <a:t>Transaction-level US import data</a:t>
            </a:r>
          </a:p>
          <a:p>
            <a:pPr lvl="1"/>
            <a:r>
              <a:rPr lang="en-US" dirty="0" smtClean="0">
                <a:solidFill>
                  <a:schemeClr val="accent6"/>
                </a:solidFill>
              </a:rPr>
              <a:t>Value </a:t>
            </a:r>
          </a:p>
          <a:p>
            <a:pPr lvl="1"/>
            <a:r>
              <a:rPr lang="en-US" dirty="0" smtClean="0">
                <a:solidFill>
                  <a:schemeClr val="accent6"/>
                </a:solidFill>
              </a:rPr>
              <a:t>U.S. importer and foreign exporter ID’s</a:t>
            </a:r>
            <a:endParaRPr lang="en-US" dirty="0">
              <a:solidFill>
                <a:schemeClr val="accent6"/>
              </a:solidFill>
            </a:endParaRPr>
          </a:p>
        </p:txBody>
      </p:sp>
      <p:sp>
        <p:nvSpPr>
          <p:cNvPr id="5" name="Slide Number Placeholder 4"/>
          <p:cNvSpPr>
            <a:spLocks noGrp="1"/>
          </p:cNvSpPr>
          <p:nvPr>
            <p:ph type="sldNum" sz="quarter" idx="11"/>
          </p:nvPr>
        </p:nvSpPr>
        <p:spPr/>
        <p:txBody>
          <a:bodyPr/>
          <a:lstStyle/>
          <a:p>
            <a:pPr>
              <a:defRPr/>
            </a:pPr>
            <a:endParaRPr lang="en-GB" dirty="0" smtClean="0"/>
          </a:p>
          <a:p>
            <a:pPr>
              <a:defRPr/>
            </a:pPr>
            <a:fld id="{930D94F4-7A06-4EF1-81B9-BE8C8288FE03}" type="slidenum">
              <a:rPr lang="en-GB" smtClean="0"/>
              <a:pPr>
                <a:defRPr/>
              </a:pPr>
              <a:t>22</a:t>
            </a:fld>
            <a:endParaRPr lang="en-GB" dirty="0"/>
          </a:p>
        </p:txBody>
      </p:sp>
    </p:spTree>
    <p:extLst>
      <p:ext uri="{BB962C8B-B14F-4D97-AF65-F5344CB8AC3E}">
        <p14:creationId xmlns:p14="http://schemas.microsoft.com/office/powerpoint/2010/main" val="3867218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
                                            <p:txEl>
                                              <p:pRg st="9" end="9"/>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
                                            <p:txEl>
                                              <p:pRg st="10" end="10"/>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solidFill>
                  <a:schemeClr val="bg1">
                    <a:lumMod val="65000"/>
                  </a:schemeClr>
                </a:solidFill>
              </a:rPr>
              <a:t>US-China Trade Policy</a:t>
            </a:r>
          </a:p>
          <a:p>
            <a:endParaRPr lang="en-US" dirty="0" smtClean="0">
              <a:solidFill>
                <a:schemeClr val="bg1">
                  <a:lumMod val="65000"/>
                </a:schemeClr>
              </a:solidFill>
            </a:endParaRPr>
          </a:p>
          <a:p>
            <a:r>
              <a:rPr lang="en-US" dirty="0" smtClean="0">
                <a:solidFill>
                  <a:schemeClr val="bg1">
                    <a:lumMod val="65000"/>
                  </a:schemeClr>
                </a:solidFill>
              </a:rPr>
              <a:t>Data</a:t>
            </a:r>
          </a:p>
          <a:p>
            <a:endParaRPr lang="en-US" dirty="0" smtClean="0"/>
          </a:p>
          <a:p>
            <a:r>
              <a:rPr lang="en-US" dirty="0" smtClean="0">
                <a:solidFill>
                  <a:schemeClr val="accent6"/>
                </a:solidFill>
              </a:rPr>
              <a:t>Main results</a:t>
            </a:r>
          </a:p>
          <a:p>
            <a:endParaRPr lang="en-US" dirty="0">
              <a:solidFill>
                <a:schemeClr val="accent6"/>
              </a:solidFill>
            </a:endParaRPr>
          </a:p>
          <a:p>
            <a:r>
              <a:rPr lang="en-US" dirty="0">
                <a:solidFill>
                  <a:schemeClr val="bg1">
                    <a:lumMod val="65000"/>
                  </a:schemeClr>
                </a:solidFill>
              </a:rPr>
              <a:t>Mechanisms</a:t>
            </a:r>
          </a:p>
          <a:p>
            <a:endParaRPr lang="en-US" dirty="0">
              <a:solidFill>
                <a:schemeClr val="bg1">
                  <a:lumMod val="65000"/>
                </a:schemeClr>
              </a:solidFill>
            </a:endParaRPr>
          </a:p>
          <a:p>
            <a:r>
              <a:rPr lang="en-US" dirty="0">
                <a:solidFill>
                  <a:schemeClr val="bg1">
                    <a:lumMod val="65000"/>
                  </a:schemeClr>
                </a:solidFill>
              </a:rPr>
              <a:t>Conclusion</a:t>
            </a:r>
          </a:p>
          <a:p>
            <a:endParaRPr lang="en-US" dirty="0" smtClean="0">
              <a:solidFill>
                <a:schemeClr val="bg1">
                  <a:lumMod val="65000"/>
                </a:schemeClr>
              </a:solidFill>
            </a:endParaRPr>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23</a:t>
            </a:fld>
            <a:endParaRPr lang="en-GB" dirty="0"/>
          </a:p>
        </p:txBody>
      </p:sp>
    </p:spTree>
    <p:extLst>
      <p:ext uri="{BB962C8B-B14F-4D97-AF65-F5344CB8AC3E}">
        <p14:creationId xmlns:p14="http://schemas.microsoft.com/office/powerpoint/2010/main" val="16945814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Empirical Strategy</a:t>
            </a:r>
            <a:br>
              <a:rPr lang="en-US" dirty="0" smtClean="0"/>
            </a:br>
            <a:r>
              <a:rPr lang="en-US" sz="1400" dirty="0" err="1" smtClean="0"/>
              <a:t>i</a:t>
            </a:r>
            <a:r>
              <a:rPr lang="en-US" sz="1400" dirty="0" smtClean="0"/>
              <a:t>=industry; t=year</a:t>
            </a:r>
            <a:endParaRPr lang="en-US" sz="1400" dirty="0"/>
          </a:p>
        </p:txBody>
      </p:sp>
      <p:sp>
        <p:nvSpPr>
          <p:cNvPr id="3" name="Content Placeholder 2"/>
          <p:cNvSpPr>
            <a:spLocks noGrp="1"/>
          </p:cNvSpPr>
          <p:nvPr>
            <p:ph idx="1"/>
          </p:nvPr>
        </p:nvSpPr>
        <p:spPr/>
        <p:txBody>
          <a:bodyPr/>
          <a:lstStyle/>
          <a:p>
            <a:r>
              <a:rPr lang="en-US" dirty="0" smtClean="0"/>
              <a:t>DID specification</a:t>
            </a:r>
            <a:endParaRPr lang="en-US" dirty="0"/>
          </a:p>
          <a:p>
            <a:pPr lvl="1"/>
            <a:r>
              <a:rPr lang="en-US" dirty="0" smtClean="0"/>
              <a:t>Regress industry-year employment from 1990-2007 on interaction of NTR Gap and indicator for post-PNTR period (year&gt;2000)</a:t>
            </a:r>
          </a:p>
          <a:p>
            <a:pPr lvl="1"/>
            <a:r>
              <a:rPr lang="en-US" dirty="0" smtClean="0"/>
              <a:t>Add covariates that account for</a:t>
            </a:r>
          </a:p>
          <a:p>
            <a:pPr lvl="2"/>
            <a:r>
              <a:rPr lang="en-US" dirty="0" smtClean="0"/>
              <a:t>Industry characteristics</a:t>
            </a:r>
          </a:p>
          <a:p>
            <a:pPr lvl="2"/>
            <a:r>
              <a:rPr lang="en-US" dirty="0" smtClean="0"/>
              <a:t>Other policy changes (MFA, China’s entry into WTO, etc.)</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24</a:t>
            </a:fld>
            <a:endParaRPr lang="en-GB" dirty="0"/>
          </a:p>
        </p:txBody>
      </p:sp>
    </p:spTree>
    <p:extLst>
      <p:ext uri="{BB962C8B-B14F-4D97-AF65-F5344CB8AC3E}">
        <p14:creationId xmlns:p14="http://schemas.microsoft.com/office/powerpoint/2010/main" val="3002923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bwMode="auto">
          <a:xfrm>
            <a:off x="3694544" y="4626618"/>
            <a:ext cx="744105" cy="301658"/>
          </a:xfrm>
          <a:prstGeom prst="rect">
            <a:avLst/>
          </a:prstGeom>
          <a:solidFill>
            <a:srgbClr val="FFFF99"/>
          </a:solidFill>
          <a:ln w="952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smtClean="0">
              <a:ln>
                <a:noFill/>
              </a:ln>
              <a:solidFill>
                <a:schemeClr val="tx1"/>
              </a:solidFill>
              <a:effectLst/>
              <a:latin typeface="Tahoma" charset="0"/>
            </a:endParaRPr>
          </a:p>
        </p:txBody>
      </p:sp>
      <p:sp>
        <p:nvSpPr>
          <p:cNvPr id="9" name="Rectangle 8"/>
          <p:cNvSpPr/>
          <p:nvPr/>
        </p:nvSpPr>
        <p:spPr bwMode="auto">
          <a:xfrm>
            <a:off x="5771044" y="4249081"/>
            <a:ext cx="317044" cy="301658"/>
          </a:xfrm>
          <a:prstGeom prst="rect">
            <a:avLst/>
          </a:prstGeom>
          <a:solidFill>
            <a:srgbClr val="FFFF99"/>
          </a:solidFill>
          <a:ln w="952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smtClean="0">
              <a:ln>
                <a:noFill/>
              </a:ln>
              <a:solidFill>
                <a:schemeClr val="tx1"/>
              </a:solidFill>
              <a:effectLst/>
              <a:latin typeface="Tahoma" charset="0"/>
            </a:endParaRPr>
          </a:p>
        </p:txBody>
      </p:sp>
      <p:sp>
        <p:nvSpPr>
          <p:cNvPr id="6" name="Rectangle 5"/>
          <p:cNvSpPr/>
          <p:nvPr/>
        </p:nvSpPr>
        <p:spPr bwMode="auto">
          <a:xfrm>
            <a:off x="6497258" y="4249081"/>
            <a:ext cx="360741" cy="301658"/>
          </a:xfrm>
          <a:prstGeom prst="rect">
            <a:avLst/>
          </a:prstGeom>
          <a:solidFill>
            <a:srgbClr val="FFFF99"/>
          </a:solidFill>
          <a:ln w="952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smtClean="0">
              <a:ln>
                <a:noFill/>
              </a:ln>
              <a:solidFill>
                <a:schemeClr val="tx1"/>
              </a:solidFill>
              <a:effectLst/>
              <a:latin typeface="Tahoma" charset="0"/>
            </a:endParaRPr>
          </a:p>
        </p:txBody>
      </p:sp>
      <p:sp>
        <p:nvSpPr>
          <p:cNvPr id="2" name="Title 1"/>
          <p:cNvSpPr>
            <a:spLocks noGrp="1"/>
          </p:cNvSpPr>
          <p:nvPr>
            <p:ph type="title"/>
          </p:nvPr>
        </p:nvSpPr>
        <p:spPr/>
        <p:txBody>
          <a:bodyPr/>
          <a:lstStyle/>
          <a:p>
            <a:r>
              <a:rPr lang="en-US" dirty="0" smtClean="0"/>
              <a:t>Empirical Strategy</a:t>
            </a:r>
            <a:br>
              <a:rPr lang="en-US" dirty="0" smtClean="0"/>
            </a:br>
            <a:r>
              <a:rPr lang="en-US" sz="1400" dirty="0" err="1" smtClean="0"/>
              <a:t>i</a:t>
            </a:r>
            <a:r>
              <a:rPr lang="en-US" sz="1400" dirty="0" smtClean="0"/>
              <a:t>=industry; t=year</a:t>
            </a:r>
            <a:endParaRPr lang="en-US" sz="1400" dirty="0"/>
          </a:p>
        </p:txBody>
      </p:sp>
      <p:sp>
        <p:nvSpPr>
          <p:cNvPr id="3" name="Content Placeholder 2"/>
          <p:cNvSpPr>
            <a:spLocks noGrp="1"/>
          </p:cNvSpPr>
          <p:nvPr>
            <p:ph idx="1"/>
          </p:nvPr>
        </p:nvSpPr>
        <p:spPr/>
        <p:txBody>
          <a:bodyPr/>
          <a:lstStyle/>
          <a:p>
            <a:r>
              <a:rPr lang="en-US" dirty="0" smtClean="0"/>
              <a:t>DID specification</a:t>
            </a:r>
            <a:endParaRPr lang="en-US" dirty="0"/>
          </a:p>
          <a:p>
            <a:pPr lvl="1"/>
            <a:r>
              <a:rPr lang="en-US" dirty="0" smtClean="0"/>
              <a:t>Regress industry-year employment from 1990-2007 on interaction of NTR Gap and indicator for post-PNTR period (year&gt;2000)</a:t>
            </a:r>
          </a:p>
          <a:p>
            <a:pPr lvl="1"/>
            <a:r>
              <a:rPr lang="en-US" dirty="0" smtClean="0"/>
              <a:t>Add covariates that account for</a:t>
            </a:r>
          </a:p>
          <a:p>
            <a:pPr lvl="2"/>
            <a:r>
              <a:rPr lang="en-US" dirty="0" smtClean="0"/>
              <a:t>Industry characteristics</a:t>
            </a:r>
          </a:p>
          <a:p>
            <a:pPr lvl="2"/>
            <a:r>
              <a:rPr lang="en-US" dirty="0" smtClean="0"/>
              <a:t>Other policy changes (MFA, China’s entry into WTO, etc.)</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25</a:t>
            </a:fld>
            <a:endParaRPr lang="en-GB" dirty="0"/>
          </a:p>
        </p:txBody>
      </p:sp>
      <p:pic>
        <p:nvPicPr>
          <p:cNvPr id="18434" name="Picture 2" descr="http://latex2png.com/output/latex_9c6b2fafc5f7c7a1336887e43484b3d3.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20570" y="3950059"/>
            <a:ext cx="5109210" cy="9258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227822" y="4875889"/>
            <a:ext cx="1039829" cy="707886"/>
          </a:xfrm>
          <a:prstGeom prst="rect">
            <a:avLst/>
          </a:prstGeom>
          <a:noFill/>
        </p:spPr>
        <p:txBody>
          <a:bodyPr wrap="square" rtlCol="0">
            <a:spAutoFit/>
          </a:bodyPr>
          <a:lstStyle/>
          <a:p>
            <a:pPr algn="ctr"/>
            <a:r>
              <a:rPr lang="en-US" sz="1000" b="0" dirty="0" smtClean="0">
                <a:solidFill>
                  <a:srgbClr val="00B050"/>
                </a:solidFill>
                <a:latin typeface="Arial" pitchFamily="34" charset="0"/>
                <a:cs typeface="Arial" pitchFamily="34" charset="0"/>
              </a:rPr>
              <a:t>Time-Varying</a:t>
            </a:r>
          </a:p>
          <a:p>
            <a:pPr algn="ctr"/>
            <a:r>
              <a:rPr lang="en-US" sz="1000" b="0" u="none" dirty="0" smtClean="0">
                <a:solidFill>
                  <a:srgbClr val="00B050"/>
                </a:solidFill>
                <a:latin typeface="Arial" pitchFamily="34" charset="0"/>
                <a:cs typeface="Arial" pitchFamily="34" charset="0"/>
              </a:rPr>
              <a:t>E.g., MFA, NTR rate, etc.</a:t>
            </a:r>
          </a:p>
          <a:p>
            <a:pPr algn="ctr"/>
            <a:endParaRPr lang="en-US" sz="1000" b="0" dirty="0" smtClean="0">
              <a:solidFill>
                <a:srgbClr val="00B050"/>
              </a:solidFill>
              <a:latin typeface="Arial" pitchFamily="34" charset="0"/>
              <a:cs typeface="Arial" pitchFamily="34" charset="0"/>
            </a:endParaRPr>
          </a:p>
        </p:txBody>
      </p:sp>
      <p:sp>
        <p:nvSpPr>
          <p:cNvPr id="7" name="TextBox 6"/>
          <p:cNvSpPr txBox="1"/>
          <p:nvPr/>
        </p:nvSpPr>
        <p:spPr>
          <a:xfrm>
            <a:off x="5876549" y="5152888"/>
            <a:ext cx="1039829" cy="861774"/>
          </a:xfrm>
          <a:prstGeom prst="rect">
            <a:avLst/>
          </a:prstGeom>
          <a:noFill/>
        </p:spPr>
        <p:txBody>
          <a:bodyPr wrap="square" rtlCol="0">
            <a:spAutoFit/>
          </a:bodyPr>
          <a:lstStyle/>
          <a:p>
            <a:pPr algn="ctr"/>
            <a:r>
              <a:rPr lang="en-US" sz="1000" b="0" dirty="0" smtClean="0">
                <a:solidFill>
                  <a:srgbClr val="00B050"/>
                </a:solidFill>
                <a:latin typeface="Arial" pitchFamily="34" charset="0"/>
                <a:cs typeface="Arial" pitchFamily="34" charset="0"/>
              </a:rPr>
              <a:t>Time-Invariant</a:t>
            </a:r>
          </a:p>
          <a:p>
            <a:pPr algn="ctr"/>
            <a:r>
              <a:rPr lang="en-US" sz="1000" b="0" u="none" dirty="0" smtClean="0">
                <a:solidFill>
                  <a:srgbClr val="00B050"/>
                </a:solidFill>
                <a:latin typeface="Arial" pitchFamily="34" charset="0"/>
                <a:cs typeface="Arial" pitchFamily="34" charset="0"/>
              </a:rPr>
              <a:t>Initial K/L, Changes in Chinese import tariffs, etc.</a:t>
            </a:r>
            <a:endParaRPr lang="en-US" sz="1000" b="0" dirty="0" smtClean="0">
              <a:solidFill>
                <a:srgbClr val="00B050"/>
              </a:solidFill>
              <a:latin typeface="Arial" pitchFamily="34" charset="0"/>
              <a:cs typeface="Arial" pitchFamily="34" charset="0"/>
            </a:endParaRPr>
          </a:p>
        </p:txBody>
      </p:sp>
      <p:cxnSp>
        <p:nvCxnSpPr>
          <p:cNvPr id="10" name="Curved Connector 9"/>
          <p:cNvCxnSpPr>
            <a:stCxn id="9" idx="2"/>
            <a:endCxn id="7" idx="0"/>
          </p:cNvCxnSpPr>
          <p:nvPr/>
        </p:nvCxnSpPr>
        <p:spPr bwMode="auto">
          <a:xfrm rot="16200000" flipH="1">
            <a:off x="5861941" y="4618364"/>
            <a:ext cx="602149" cy="466898"/>
          </a:xfrm>
          <a:prstGeom prst="curvedConnector3">
            <a:avLst/>
          </a:prstGeom>
          <a:solidFill>
            <a:schemeClr val="accent1"/>
          </a:solidFill>
          <a:ln w="9525" cap="flat" cmpd="sng" algn="ctr">
            <a:solidFill>
              <a:srgbClr val="00B050"/>
            </a:solidFill>
            <a:prstDash val="solid"/>
            <a:round/>
            <a:headEnd type="none" w="med" len="med"/>
            <a:tailEnd type="triangle"/>
          </a:ln>
          <a:effectLst/>
        </p:spPr>
      </p:cxnSp>
      <p:cxnSp>
        <p:nvCxnSpPr>
          <p:cNvPr id="15" name="Curved Connector 14"/>
          <p:cNvCxnSpPr>
            <a:stCxn id="6" idx="2"/>
            <a:endCxn id="5" idx="0"/>
          </p:cNvCxnSpPr>
          <p:nvPr/>
        </p:nvCxnSpPr>
        <p:spPr bwMode="auto">
          <a:xfrm rot="16200000" flipH="1">
            <a:off x="7050108" y="4178260"/>
            <a:ext cx="325150" cy="1070108"/>
          </a:xfrm>
          <a:prstGeom prst="curvedConnector3">
            <a:avLst/>
          </a:prstGeom>
          <a:solidFill>
            <a:schemeClr val="accent1"/>
          </a:solidFill>
          <a:ln w="9525" cap="flat" cmpd="sng" algn="ctr">
            <a:solidFill>
              <a:srgbClr val="00B050"/>
            </a:solidFill>
            <a:prstDash val="solid"/>
            <a:round/>
            <a:headEnd type="none" w="med" len="med"/>
            <a:tailEnd type="triangle"/>
          </a:ln>
          <a:effectLst/>
        </p:spPr>
      </p:cxnSp>
      <p:sp>
        <p:nvSpPr>
          <p:cNvPr id="23" name="TextBox 22"/>
          <p:cNvSpPr txBox="1"/>
          <p:nvPr/>
        </p:nvSpPr>
        <p:spPr>
          <a:xfrm>
            <a:off x="4325528" y="5616139"/>
            <a:ext cx="1039829" cy="553998"/>
          </a:xfrm>
          <a:prstGeom prst="rect">
            <a:avLst/>
          </a:prstGeom>
          <a:noFill/>
        </p:spPr>
        <p:txBody>
          <a:bodyPr wrap="square" rtlCol="0">
            <a:spAutoFit/>
          </a:bodyPr>
          <a:lstStyle/>
          <a:p>
            <a:pPr algn="ctr"/>
            <a:r>
              <a:rPr lang="en-US" sz="1000" b="0" u="none" dirty="0" smtClean="0">
                <a:solidFill>
                  <a:srgbClr val="00B050"/>
                </a:solidFill>
                <a:latin typeface="Arial" pitchFamily="34" charset="0"/>
                <a:cs typeface="Arial" pitchFamily="34" charset="0"/>
              </a:rPr>
              <a:t>Industry and year FE.</a:t>
            </a:r>
          </a:p>
          <a:p>
            <a:pPr algn="ctr"/>
            <a:endParaRPr lang="en-US" sz="1000" b="0" u="none" dirty="0" smtClean="0">
              <a:solidFill>
                <a:srgbClr val="00B050"/>
              </a:solidFill>
              <a:latin typeface="Arial" pitchFamily="34" charset="0"/>
              <a:cs typeface="Arial" pitchFamily="34" charset="0"/>
            </a:endParaRPr>
          </a:p>
        </p:txBody>
      </p:sp>
      <p:cxnSp>
        <p:nvCxnSpPr>
          <p:cNvPr id="24" name="Curved Connector 23"/>
          <p:cNvCxnSpPr>
            <a:stCxn id="22" idx="2"/>
            <a:endCxn id="23" idx="0"/>
          </p:cNvCxnSpPr>
          <p:nvPr/>
        </p:nvCxnSpPr>
        <p:spPr bwMode="auto">
          <a:xfrm rot="16200000" flipH="1">
            <a:off x="4112089" y="4882784"/>
            <a:ext cx="687863" cy="778846"/>
          </a:xfrm>
          <a:prstGeom prst="curvedConnector3">
            <a:avLst/>
          </a:prstGeom>
          <a:solidFill>
            <a:schemeClr val="accent1"/>
          </a:solidFill>
          <a:ln w="9525" cap="flat" cmpd="sng" algn="ctr">
            <a:solidFill>
              <a:srgbClr val="00B050"/>
            </a:solidFill>
            <a:prstDash val="solid"/>
            <a:round/>
            <a:headEnd type="none" w="med" len="med"/>
            <a:tailEnd type="triangle"/>
          </a:ln>
          <a:effectLst/>
        </p:spPr>
      </p:cxnSp>
    </p:spTree>
    <p:extLst>
      <p:ext uri="{BB962C8B-B14F-4D97-AF65-F5344CB8AC3E}">
        <p14:creationId xmlns:p14="http://schemas.microsoft.com/office/powerpoint/2010/main" val="3347720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9" grpId="0" animBg="1"/>
      <p:bldP spid="6" grpId="0" animBg="1"/>
      <p:bldP spid="5" grpId="0"/>
      <p:bldP spid="7" grpId="0"/>
      <p:bldP spid="2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Baseline Results (LBD)</a:t>
            </a:r>
            <a:endParaRPr lang="en-US" dirty="0"/>
          </a:p>
        </p:txBody>
      </p:sp>
      <p:sp>
        <p:nvSpPr>
          <p:cNvPr id="3" name="Content Placeholder 2"/>
          <p:cNvSpPr>
            <a:spLocks noGrp="1"/>
          </p:cNvSpPr>
          <p:nvPr>
            <p:ph idx="1"/>
          </p:nvPr>
        </p:nvSpPr>
        <p:spPr>
          <a:xfrm>
            <a:off x="5147035" y="1133475"/>
            <a:ext cx="3983905" cy="5724525"/>
          </a:xfrm>
        </p:spPr>
        <p:txBody>
          <a:bodyPr/>
          <a:lstStyle/>
          <a:p>
            <a:endParaRPr lang="en-US" sz="1600"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26</a:t>
            </a:fld>
            <a:endParaRPr lang="en-GB" dirty="0"/>
          </a:p>
        </p:txBody>
      </p:sp>
      <p:graphicFrame>
        <p:nvGraphicFramePr>
          <p:cNvPr id="5" name="Object 4"/>
          <p:cNvGraphicFramePr>
            <a:graphicFrameLocks noChangeAspect="1"/>
          </p:cNvGraphicFramePr>
          <p:nvPr/>
        </p:nvGraphicFramePr>
        <p:xfrm>
          <a:off x="215786" y="998538"/>
          <a:ext cx="4772025" cy="5610225"/>
        </p:xfrm>
        <a:graphic>
          <a:graphicData uri="http://schemas.openxmlformats.org/presentationml/2006/ole">
            <mc:AlternateContent xmlns:mc="http://schemas.openxmlformats.org/markup-compatibility/2006">
              <mc:Choice xmlns:v="urn:schemas-microsoft-com:vml" Requires="v">
                <p:oleObj spid="_x0000_s20515" name="Worksheet" r:id="rId3" imgW="4771957" imgH="5610121" progId="Excel.Sheet.12">
                  <p:embed/>
                </p:oleObj>
              </mc:Choice>
              <mc:Fallback>
                <p:oleObj name="Worksheet" r:id="rId3" imgW="4771957" imgH="5610121" progId="Excel.Sheet.12">
                  <p:embed/>
                  <p:pic>
                    <p:nvPicPr>
                      <p:cNvPr id="0" name=""/>
                      <p:cNvPicPr/>
                      <p:nvPr/>
                    </p:nvPicPr>
                    <p:blipFill>
                      <a:blip r:embed="rId4"/>
                      <a:stretch>
                        <a:fillRect/>
                      </a:stretch>
                    </p:blipFill>
                    <p:spPr>
                      <a:xfrm>
                        <a:off x="215786" y="998538"/>
                        <a:ext cx="4772025" cy="5610225"/>
                      </a:xfrm>
                      <a:prstGeom prst="rect">
                        <a:avLst/>
                      </a:prstGeom>
                    </p:spPr>
                  </p:pic>
                </p:oleObj>
              </mc:Fallback>
            </mc:AlternateContent>
          </a:graphicData>
        </a:graphic>
      </p:graphicFrame>
    </p:spTree>
    <p:extLst>
      <p:ext uri="{BB962C8B-B14F-4D97-AF65-F5344CB8AC3E}">
        <p14:creationId xmlns:p14="http://schemas.microsoft.com/office/powerpoint/2010/main" val="36320167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Baseline </a:t>
            </a:r>
            <a:r>
              <a:rPr lang="en-US" dirty="0" smtClean="0"/>
              <a:t>Results </a:t>
            </a:r>
            <a:r>
              <a:rPr lang="en-US" dirty="0"/>
              <a:t>(LBD)</a:t>
            </a:r>
          </a:p>
        </p:txBody>
      </p:sp>
      <p:sp>
        <p:nvSpPr>
          <p:cNvPr id="3" name="Content Placeholder 2"/>
          <p:cNvSpPr>
            <a:spLocks noGrp="1"/>
          </p:cNvSpPr>
          <p:nvPr>
            <p:ph idx="1"/>
          </p:nvPr>
        </p:nvSpPr>
        <p:spPr>
          <a:xfrm>
            <a:off x="5147035" y="1133475"/>
            <a:ext cx="3983905" cy="5724525"/>
          </a:xfrm>
        </p:spPr>
        <p:txBody>
          <a:bodyPr/>
          <a:lstStyle/>
          <a:p>
            <a:pPr marL="0" lvl="0" indent="0">
              <a:buNone/>
            </a:pPr>
            <a:r>
              <a:rPr lang="en-US" sz="1600" dirty="0"/>
              <a:t>Industries with higher NTR gaps experience larger employment declines following PNTR </a:t>
            </a: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smtClean="0"/>
          </a:p>
          <a:p>
            <a:pPr marL="0" indent="0">
              <a:buNone/>
            </a:pPr>
            <a:endParaRPr lang="en-US" sz="1600"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27</a:t>
            </a:fld>
            <a:endParaRPr lang="en-GB" dirty="0"/>
          </a:p>
        </p:txBody>
      </p:sp>
      <p:graphicFrame>
        <p:nvGraphicFramePr>
          <p:cNvPr id="5" name="Object 4"/>
          <p:cNvGraphicFramePr>
            <a:graphicFrameLocks noChangeAspect="1"/>
          </p:cNvGraphicFramePr>
          <p:nvPr>
            <p:extLst>
              <p:ext uri="{D42A27DB-BD31-4B8C-83A1-F6EECF244321}">
                <p14:modId xmlns:p14="http://schemas.microsoft.com/office/powerpoint/2010/main" val="2154610977"/>
              </p:ext>
            </p:extLst>
          </p:nvPr>
        </p:nvGraphicFramePr>
        <p:xfrm>
          <a:off x="215786" y="998538"/>
          <a:ext cx="4772025" cy="5610225"/>
        </p:xfrm>
        <a:graphic>
          <a:graphicData uri="http://schemas.openxmlformats.org/presentationml/2006/ole">
            <mc:AlternateContent xmlns:mc="http://schemas.openxmlformats.org/markup-compatibility/2006">
              <mc:Choice xmlns:v="urn:schemas-microsoft-com:vml" Requires="v">
                <p:oleObj spid="_x0000_s24610" name="Worksheet" r:id="rId3" imgW="4771957" imgH="5610121" progId="Excel.Sheet.12">
                  <p:embed/>
                </p:oleObj>
              </mc:Choice>
              <mc:Fallback>
                <p:oleObj name="Worksheet" r:id="rId3" imgW="4771957" imgH="5610121" progId="Excel.Sheet.12">
                  <p:embed/>
                  <p:pic>
                    <p:nvPicPr>
                      <p:cNvPr id="0" name=""/>
                      <p:cNvPicPr/>
                      <p:nvPr/>
                    </p:nvPicPr>
                    <p:blipFill>
                      <a:blip r:embed="rId4"/>
                      <a:stretch>
                        <a:fillRect/>
                      </a:stretch>
                    </p:blipFill>
                    <p:spPr>
                      <a:xfrm>
                        <a:off x="215786" y="998538"/>
                        <a:ext cx="4772025" cy="5610225"/>
                      </a:xfrm>
                      <a:prstGeom prst="rect">
                        <a:avLst/>
                      </a:prstGeom>
                    </p:spPr>
                  </p:pic>
                </p:oleObj>
              </mc:Fallback>
            </mc:AlternateContent>
          </a:graphicData>
        </a:graphic>
      </p:graphicFrame>
    </p:spTree>
    <p:extLst>
      <p:ext uri="{BB962C8B-B14F-4D97-AF65-F5344CB8AC3E}">
        <p14:creationId xmlns:p14="http://schemas.microsoft.com/office/powerpoint/2010/main" val="279182608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Baseline </a:t>
            </a:r>
            <a:r>
              <a:rPr lang="en-US" dirty="0" smtClean="0"/>
              <a:t>Results </a:t>
            </a:r>
            <a:r>
              <a:rPr lang="en-US" dirty="0"/>
              <a:t>(LBD)</a:t>
            </a:r>
          </a:p>
        </p:txBody>
      </p:sp>
      <p:sp>
        <p:nvSpPr>
          <p:cNvPr id="3" name="Content Placeholder 2"/>
          <p:cNvSpPr>
            <a:spLocks noGrp="1"/>
          </p:cNvSpPr>
          <p:nvPr>
            <p:ph idx="1"/>
          </p:nvPr>
        </p:nvSpPr>
        <p:spPr>
          <a:xfrm>
            <a:off x="5147035" y="1133475"/>
            <a:ext cx="3983905" cy="5724525"/>
          </a:xfrm>
        </p:spPr>
        <p:txBody>
          <a:bodyPr/>
          <a:lstStyle/>
          <a:p>
            <a:pPr marL="0" lvl="0" indent="0">
              <a:buNone/>
            </a:pPr>
            <a:r>
              <a:rPr lang="en-US" sz="1600" dirty="0">
                <a:solidFill>
                  <a:schemeClr val="bg1">
                    <a:lumMod val="65000"/>
                  </a:schemeClr>
                </a:solidFill>
              </a:rPr>
              <a:t>Industries with higher NTR gaps experience larger employment declines following PNTR </a:t>
            </a:r>
            <a:endParaRPr lang="en-US" sz="1600" dirty="0" smtClean="0">
              <a:solidFill>
                <a:schemeClr val="bg1">
                  <a:lumMod val="65000"/>
                </a:schemeClr>
              </a:solidFill>
            </a:endParaRPr>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smtClean="0"/>
          </a:p>
          <a:p>
            <a:pPr marL="0" lvl="0" indent="0">
              <a:buNone/>
            </a:pPr>
            <a:endParaRPr lang="en-US" sz="1600" dirty="0" smtClean="0"/>
          </a:p>
          <a:p>
            <a:pPr marL="0" lvl="0" indent="0">
              <a:buNone/>
            </a:pPr>
            <a:endParaRPr lang="en-US" sz="1600" dirty="0" smtClean="0"/>
          </a:p>
          <a:p>
            <a:pPr marL="0" lvl="0" indent="0">
              <a:buNone/>
            </a:pPr>
            <a:r>
              <a:rPr lang="en-US" sz="1600" dirty="0" smtClean="0"/>
              <a:t>Economic significance: for each industry, compute the implied </a:t>
            </a:r>
            <a:r>
              <a:rPr lang="en-US" sz="1600" dirty="0"/>
              <a:t>effect of PNTR (</a:t>
            </a:r>
            <a:r>
              <a:rPr lang="en-US" sz="1600" dirty="0" smtClean="0"/>
              <a:t>vs the </a:t>
            </a:r>
            <a:r>
              <a:rPr lang="en-US" sz="1600" dirty="0"/>
              <a:t>pre-period) </a:t>
            </a:r>
            <a:r>
              <a:rPr lang="en-US" sz="1600" i="1" dirty="0" smtClean="0"/>
              <a:t>relative </a:t>
            </a:r>
            <a:r>
              <a:rPr lang="en-US" sz="1600" i="1" dirty="0"/>
              <a:t>to</a:t>
            </a:r>
            <a:r>
              <a:rPr lang="en-US" sz="1600" dirty="0"/>
              <a:t> a hypothetical industry with a zero NTR </a:t>
            </a:r>
            <a:r>
              <a:rPr lang="en-US" sz="1600" dirty="0" smtClean="0"/>
              <a:t>gap </a:t>
            </a:r>
            <a:endParaRPr lang="en-US" sz="1600" dirty="0"/>
          </a:p>
          <a:p>
            <a:pPr marL="0" indent="0">
              <a:buNone/>
            </a:pPr>
            <a:endParaRPr lang="en-US" sz="1600"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28</a:t>
            </a:fld>
            <a:endParaRPr lang="en-GB" dirty="0"/>
          </a:p>
        </p:txBody>
      </p:sp>
      <p:graphicFrame>
        <p:nvGraphicFramePr>
          <p:cNvPr id="5" name="Object 4"/>
          <p:cNvGraphicFramePr>
            <a:graphicFrameLocks noChangeAspect="1"/>
          </p:cNvGraphicFramePr>
          <p:nvPr>
            <p:extLst>
              <p:ext uri="{D42A27DB-BD31-4B8C-83A1-F6EECF244321}">
                <p14:modId xmlns:p14="http://schemas.microsoft.com/office/powerpoint/2010/main" val="2225550747"/>
              </p:ext>
            </p:extLst>
          </p:nvPr>
        </p:nvGraphicFramePr>
        <p:xfrm>
          <a:off x="215786" y="998538"/>
          <a:ext cx="4772025" cy="5610225"/>
        </p:xfrm>
        <a:graphic>
          <a:graphicData uri="http://schemas.openxmlformats.org/presentationml/2006/ole">
            <mc:AlternateContent xmlns:mc="http://schemas.openxmlformats.org/markup-compatibility/2006">
              <mc:Choice xmlns:v="urn:schemas-microsoft-com:vml" Requires="v">
                <p:oleObj spid="_x0000_s19494" name="Worksheet" r:id="rId3" imgW="4771957" imgH="5610121" progId="Excel.Sheet.12">
                  <p:embed/>
                </p:oleObj>
              </mc:Choice>
              <mc:Fallback>
                <p:oleObj name="Worksheet" r:id="rId3" imgW="4771957" imgH="5610121" progId="Excel.Sheet.12">
                  <p:embed/>
                  <p:pic>
                    <p:nvPicPr>
                      <p:cNvPr id="0" name=""/>
                      <p:cNvPicPr/>
                      <p:nvPr/>
                    </p:nvPicPr>
                    <p:blipFill>
                      <a:blip r:embed="rId4"/>
                      <a:stretch>
                        <a:fillRect/>
                      </a:stretch>
                    </p:blipFill>
                    <p:spPr>
                      <a:xfrm>
                        <a:off x="215786" y="998538"/>
                        <a:ext cx="4772025" cy="5610225"/>
                      </a:xfrm>
                      <a:prstGeom prst="rect">
                        <a:avLst/>
                      </a:prstGeom>
                    </p:spPr>
                  </p:pic>
                </p:oleObj>
              </mc:Fallback>
            </mc:AlternateContent>
          </a:graphicData>
        </a:graphic>
      </p:graphicFrame>
    </p:spTree>
    <p:extLst>
      <p:ext uri="{BB962C8B-B14F-4D97-AF65-F5344CB8AC3E}">
        <p14:creationId xmlns:p14="http://schemas.microsoft.com/office/powerpoint/2010/main" val="25161667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Baseline </a:t>
            </a:r>
            <a:r>
              <a:rPr lang="en-US" dirty="0" smtClean="0"/>
              <a:t>Results </a:t>
            </a:r>
            <a:r>
              <a:rPr lang="en-US" dirty="0"/>
              <a:t>(LBD)</a:t>
            </a:r>
          </a:p>
        </p:txBody>
      </p:sp>
      <p:sp>
        <p:nvSpPr>
          <p:cNvPr id="3" name="Content Placeholder 2"/>
          <p:cNvSpPr>
            <a:spLocks noGrp="1"/>
          </p:cNvSpPr>
          <p:nvPr>
            <p:ph idx="1"/>
          </p:nvPr>
        </p:nvSpPr>
        <p:spPr>
          <a:xfrm>
            <a:off x="5147035" y="1104901"/>
            <a:ext cx="3983905" cy="5753100"/>
          </a:xfrm>
        </p:spPr>
        <p:txBody>
          <a:bodyPr/>
          <a:lstStyle/>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endParaRPr lang="en-US" sz="1600" dirty="0"/>
          </a:p>
          <a:p>
            <a:pPr marL="0" lvl="0" indent="0">
              <a:buNone/>
            </a:pPr>
            <a:endParaRPr lang="en-US" sz="1600" dirty="0" smtClean="0"/>
          </a:p>
          <a:p>
            <a:pPr marL="0" lvl="0" indent="0">
              <a:buNone/>
            </a:pPr>
            <a:r>
              <a:rPr lang="en-US" sz="1600" dirty="0" smtClean="0"/>
              <a:t>Not </a:t>
            </a:r>
            <a:r>
              <a:rPr lang="en-US" sz="1600" dirty="0" smtClean="0"/>
              <a:t>much action in terms of the other covariates, except for </a:t>
            </a:r>
            <a:r>
              <a:rPr lang="en-US" sz="1600" dirty="0" smtClean="0"/>
              <a:t>skill intensity, changes in Chinese import tariffs and the </a:t>
            </a:r>
            <a:r>
              <a:rPr lang="en-US" sz="1600" dirty="0" smtClean="0"/>
              <a:t>MFA phase-out</a:t>
            </a:r>
            <a:endParaRPr lang="en-US" sz="1600" dirty="0" smtClean="0"/>
          </a:p>
          <a:p>
            <a:pPr marL="0" lvl="0" indent="0">
              <a:buNone/>
            </a:pPr>
            <a:endParaRPr lang="en-US" sz="1600" dirty="0"/>
          </a:p>
          <a:p>
            <a:pPr marL="0" indent="0">
              <a:buNone/>
            </a:pPr>
            <a:endParaRPr lang="en-US" sz="1600"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29</a:t>
            </a:fld>
            <a:endParaRPr lang="en-GB" dirty="0"/>
          </a:p>
        </p:txBody>
      </p:sp>
      <p:graphicFrame>
        <p:nvGraphicFramePr>
          <p:cNvPr id="5" name="Object 4"/>
          <p:cNvGraphicFramePr>
            <a:graphicFrameLocks noChangeAspect="1"/>
          </p:cNvGraphicFramePr>
          <p:nvPr/>
        </p:nvGraphicFramePr>
        <p:xfrm>
          <a:off x="215786" y="998538"/>
          <a:ext cx="4772025" cy="5610225"/>
        </p:xfrm>
        <a:graphic>
          <a:graphicData uri="http://schemas.openxmlformats.org/presentationml/2006/ole">
            <mc:AlternateContent xmlns:mc="http://schemas.openxmlformats.org/markup-compatibility/2006">
              <mc:Choice xmlns:v="urn:schemas-microsoft-com:vml" Requires="v">
                <p:oleObj spid="_x0000_s21540" name="Worksheet" r:id="rId3" imgW="4771957" imgH="5610121" progId="Excel.Sheet.12">
                  <p:embed/>
                </p:oleObj>
              </mc:Choice>
              <mc:Fallback>
                <p:oleObj name="Worksheet" r:id="rId3" imgW="4771957" imgH="5610121" progId="Excel.Sheet.12">
                  <p:embed/>
                  <p:pic>
                    <p:nvPicPr>
                      <p:cNvPr id="0" name=""/>
                      <p:cNvPicPr/>
                      <p:nvPr/>
                    </p:nvPicPr>
                    <p:blipFill>
                      <a:blip r:embed="rId4"/>
                      <a:stretch>
                        <a:fillRect/>
                      </a:stretch>
                    </p:blipFill>
                    <p:spPr>
                      <a:xfrm>
                        <a:off x="215786" y="998538"/>
                        <a:ext cx="4772025" cy="5610225"/>
                      </a:xfrm>
                      <a:prstGeom prst="rect">
                        <a:avLst/>
                      </a:prstGeom>
                    </p:spPr>
                  </p:pic>
                </p:oleObj>
              </mc:Fallback>
            </mc:AlternateContent>
          </a:graphicData>
        </a:graphic>
      </p:graphicFrame>
      <p:sp>
        <p:nvSpPr>
          <p:cNvPr id="6" name="Right Brace 5"/>
          <p:cNvSpPr/>
          <p:nvPr/>
        </p:nvSpPr>
        <p:spPr bwMode="auto">
          <a:xfrm>
            <a:off x="4987811" y="1664367"/>
            <a:ext cx="159224" cy="3859739"/>
          </a:xfrm>
          <a:prstGeom prst="rightBrace">
            <a:avLst>
              <a:gd name="adj1" fmla="val 8333"/>
              <a:gd name="adj2" fmla="val 45843"/>
            </a:avLst>
          </a:prstGeom>
          <a:noFill/>
          <a:ln w="9525" cap="flat" cmpd="sng" algn="ctr">
            <a:solidFill>
              <a:schemeClr val="accent6"/>
            </a:solidFill>
            <a:prstDash val="solid"/>
            <a:round/>
            <a:headEnd type="none" w="med" len="med"/>
            <a:tailEnd type="none" w="med" len="med"/>
          </a:ln>
          <a:effectLst/>
        </p:spPr>
        <p:txBody>
          <a:bodyPr rtlCol="0" anchor="ctr"/>
          <a:lstStyle/>
          <a:p>
            <a:pPr algn="ctr"/>
            <a:endParaRPr lang="en-US"/>
          </a:p>
        </p:txBody>
      </p:sp>
    </p:spTree>
    <p:extLst>
      <p:ext uri="{BB962C8B-B14F-4D97-AF65-F5344CB8AC3E}">
        <p14:creationId xmlns:p14="http://schemas.microsoft.com/office/powerpoint/2010/main" val="25803179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Post-War U.S. Manufacturing Employment</a:t>
            </a:r>
            <a:endParaRPr lang="en-US"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3</a:t>
            </a:fld>
            <a:endParaRPr lang="en-GB" dirty="0"/>
          </a:p>
        </p:txBody>
      </p:sp>
      <p:pic>
        <p:nvPicPr>
          <p:cNvPr id="3075" name="Picture 3"/>
          <p:cNvPicPr>
            <a:picLocks noChangeAspect="1" noChangeArrowheads="1"/>
          </p:cNvPicPr>
          <p:nvPr/>
        </p:nvPicPr>
        <p:blipFill>
          <a:blip r:embed="rId3" cstate="print"/>
          <a:srcRect/>
          <a:stretch>
            <a:fillRect/>
          </a:stretch>
        </p:blipFill>
        <p:spPr bwMode="auto">
          <a:xfrm>
            <a:off x="2014538" y="1557338"/>
            <a:ext cx="5114925" cy="3743325"/>
          </a:xfrm>
          <a:prstGeom prst="rect">
            <a:avLst/>
          </a:prstGeom>
          <a:noFill/>
          <a:ln w="9525">
            <a:noFill/>
            <a:miter lim="800000"/>
            <a:headEnd/>
            <a:tailEnd/>
          </a:ln>
          <a:effectLst/>
        </p:spPr>
      </p:pic>
    </p:spTree>
    <p:extLst>
      <p:ext uri="{BB962C8B-B14F-4D97-AF65-F5344CB8AC3E}">
        <p14:creationId xmlns:p14="http://schemas.microsoft.com/office/powerpoint/2010/main" val="50712710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Timing (LBD)</a:t>
            </a:r>
            <a:endParaRPr lang="en-US" dirty="0"/>
          </a:p>
        </p:txBody>
      </p:sp>
      <p:sp>
        <p:nvSpPr>
          <p:cNvPr id="3" name="Content Placeholder 2"/>
          <p:cNvSpPr>
            <a:spLocks noGrp="1"/>
          </p:cNvSpPr>
          <p:nvPr>
            <p:ph idx="1"/>
          </p:nvPr>
        </p:nvSpPr>
        <p:spPr/>
        <p:txBody>
          <a:bodyPr/>
          <a:lstStyle/>
          <a:p>
            <a:r>
              <a:rPr lang="en-US" dirty="0" smtClean="0"/>
              <a:t>The </a:t>
            </a:r>
            <a:r>
              <a:rPr lang="en-US" dirty="0"/>
              <a:t>NTR </a:t>
            </a:r>
            <a:r>
              <a:rPr lang="en-US" dirty="0" smtClean="0"/>
              <a:t>gap </a:t>
            </a:r>
            <a:r>
              <a:rPr lang="en-US" dirty="0"/>
              <a:t>should be correlated with employment after </a:t>
            </a:r>
            <a:r>
              <a:rPr lang="en-US" dirty="0" smtClean="0"/>
              <a:t>PNTR </a:t>
            </a:r>
            <a:r>
              <a:rPr lang="en-US" dirty="0"/>
              <a:t>but not before </a:t>
            </a:r>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30</a:t>
            </a:fld>
            <a:endParaRPr lang="en-GB" dirty="0"/>
          </a:p>
        </p:txBody>
      </p:sp>
      <p:pic>
        <p:nvPicPr>
          <p:cNvPr id="22530" name="Picture 2" descr="http://latex2png.com/output/latex_3d51eac729dbb7879e63e48bc28af8fa.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441" y="2625724"/>
            <a:ext cx="7926705" cy="10429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881726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Timing (LBD)</a:t>
            </a:r>
            <a:endParaRPr lang="en-US" dirty="0"/>
          </a:p>
        </p:txBody>
      </p:sp>
      <p:sp>
        <p:nvSpPr>
          <p:cNvPr id="3" name="Content Placeholder 2"/>
          <p:cNvSpPr>
            <a:spLocks noGrp="1"/>
          </p:cNvSpPr>
          <p:nvPr>
            <p:ph idx="1"/>
          </p:nvPr>
        </p:nvSpPr>
        <p:spPr/>
        <p:txBody>
          <a:bodyPr/>
          <a:lstStyle/>
          <a:p>
            <a:r>
              <a:rPr lang="en-US" dirty="0" smtClean="0"/>
              <a:t>Plot the 95% confidence interval of the annual DID coefficients for two specifications: no additional controls </a:t>
            </a:r>
            <a:r>
              <a:rPr lang="en-US" dirty="0" smtClean="0"/>
              <a:t>versus baseline controls</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31</a:t>
            </a:fld>
            <a:endParaRPr lang="en-GB" dirty="0"/>
          </a:p>
        </p:txBody>
      </p:sp>
      <p:pic>
        <p:nvPicPr>
          <p:cNvPr id="6"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15331" y="2309812"/>
            <a:ext cx="5114925" cy="3743325"/>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p:cNvCxnSpPr/>
          <p:nvPr/>
        </p:nvCxnSpPr>
        <p:spPr bwMode="auto">
          <a:xfrm flipV="1">
            <a:off x="5233344" y="2890887"/>
            <a:ext cx="0" cy="2422688"/>
          </a:xfrm>
          <a:prstGeom prst="line">
            <a:avLst/>
          </a:prstGeom>
          <a:solidFill>
            <a:schemeClr val="accent1"/>
          </a:solidFill>
          <a:ln w="9525" cap="flat" cmpd="sng" algn="ctr">
            <a:solidFill>
              <a:srgbClr val="FF0000"/>
            </a:solidFill>
            <a:prstDash val="dash"/>
            <a:round/>
            <a:headEnd type="none" w="med" len="med"/>
            <a:tailEnd type="none" w="med" len="med"/>
          </a:ln>
          <a:effectLst/>
        </p:spPr>
      </p:cxnSp>
      <p:cxnSp>
        <p:nvCxnSpPr>
          <p:cNvPr id="9" name="Straight Connector 8"/>
          <p:cNvCxnSpPr/>
          <p:nvPr/>
        </p:nvCxnSpPr>
        <p:spPr bwMode="auto">
          <a:xfrm flipH="1">
            <a:off x="2414840" y="3517557"/>
            <a:ext cx="4547935" cy="0"/>
          </a:xfrm>
          <a:prstGeom prst="line">
            <a:avLst/>
          </a:prstGeom>
          <a:solidFill>
            <a:schemeClr val="accent1"/>
          </a:solidFill>
          <a:ln w="9525" cap="flat" cmpd="sng" algn="ctr">
            <a:solidFill>
              <a:srgbClr val="FF0000"/>
            </a:solidFill>
            <a:prstDash val="dash"/>
            <a:round/>
            <a:headEnd type="none" w="med" len="med"/>
            <a:tailEnd type="none" w="med" len="med"/>
          </a:ln>
          <a:effectLst/>
        </p:spPr>
      </p:cxnSp>
    </p:spTree>
    <p:extLst>
      <p:ext uri="{BB962C8B-B14F-4D97-AF65-F5344CB8AC3E}">
        <p14:creationId xmlns:p14="http://schemas.microsoft.com/office/powerpoint/2010/main" val="121358268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Linearity (</a:t>
            </a:r>
            <a:r>
              <a:rPr lang="en-US" dirty="0"/>
              <a:t>LBD)</a:t>
            </a:r>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32</a:t>
            </a:fld>
            <a:endParaRPr lang="en-GB" dirty="0"/>
          </a:p>
        </p:txBody>
      </p:sp>
      <p:pic>
        <p:nvPicPr>
          <p:cNvPr id="8" name="Picture 7"/>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4013" y="1762872"/>
            <a:ext cx="5114925" cy="3745006"/>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p:cNvSpPr>
            <a:spLocks/>
          </p:cNvSpPr>
          <p:nvPr/>
        </p:nvSpPr>
        <p:spPr bwMode="auto">
          <a:xfrm>
            <a:off x="5486400" y="1573213"/>
            <a:ext cx="3305175" cy="5284787"/>
          </a:xfrm>
          <a:prstGeom prst="rect">
            <a:avLst/>
          </a:prstGeom>
          <a:noFill/>
          <a:ln w="9525">
            <a:noFill/>
            <a:miter lim="800000"/>
            <a:headEnd/>
            <a:tailEnd/>
          </a:ln>
        </p:spPr>
        <p:txBody>
          <a:bodyPr/>
          <a:lstStyle/>
          <a:p>
            <a:pPr marL="342900" indent="-342900">
              <a:spcBef>
                <a:spcPct val="20000"/>
              </a:spcBef>
              <a:buFontTx/>
              <a:buChar char="•"/>
            </a:pPr>
            <a:endParaRPr lang="en-US" sz="1400" b="0" u="none" dirty="0">
              <a:solidFill>
                <a:schemeClr val="accent6"/>
              </a:solidFill>
              <a:latin typeface="Arial" panose="020B0604020202020204" pitchFamily="34" charset="0"/>
              <a:cs typeface="Arial" panose="020B0604020202020204" pitchFamily="34" charset="0"/>
            </a:endParaRPr>
          </a:p>
          <a:p>
            <a:pPr marL="342900" indent="-342900">
              <a:spcBef>
                <a:spcPct val="20000"/>
              </a:spcBef>
              <a:buFontTx/>
              <a:buChar char="•"/>
            </a:pPr>
            <a:endParaRPr lang="en-US" sz="1400" b="0" u="none" dirty="0" smtClean="0">
              <a:solidFill>
                <a:schemeClr val="accent6"/>
              </a:solidFill>
              <a:latin typeface="Arial" panose="020B0604020202020204" pitchFamily="34" charset="0"/>
              <a:cs typeface="Arial" panose="020B0604020202020204" pitchFamily="34" charset="0"/>
            </a:endParaRPr>
          </a:p>
          <a:p>
            <a:pPr marL="342900" indent="-342900">
              <a:spcBef>
                <a:spcPct val="20000"/>
              </a:spcBef>
              <a:buFontTx/>
              <a:buChar char="•"/>
            </a:pPr>
            <a:endParaRPr lang="en-US" sz="1400" b="0" u="none" dirty="0">
              <a:solidFill>
                <a:schemeClr val="accent6"/>
              </a:solidFill>
              <a:latin typeface="Arial" panose="020B0604020202020204" pitchFamily="34" charset="0"/>
              <a:cs typeface="Arial" panose="020B0604020202020204" pitchFamily="34" charset="0"/>
            </a:endParaRPr>
          </a:p>
          <a:p>
            <a:pPr marL="342900" indent="-342900">
              <a:spcBef>
                <a:spcPct val="20000"/>
              </a:spcBef>
              <a:buFontTx/>
              <a:buChar char="•"/>
            </a:pPr>
            <a:r>
              <a:rPr lang="en-US" sz="1400" b="0" u="none" dirty="0" smtClean="0">
                <a:solidFill>
                  <a:schemeClr val="accent6"/>
                </a:solidFill>
                <a:latin typeface="Arial" panose="020B0604020202020204" pitchFamily="34" charset="0"/>
                <a:cs typeface="Arial" panose="020B0604020202020204" pitchFamily="34" charset="0"/>
              </a:rPr>
              <a:t>There is some </a:t>
            </a:r>
            <a:r>
              <a:rPr lang="en-US" sz="1400" b="0" u="none" dirty="0">
                <a:solidFill>
                  <a:schemeClr val="accent6"/>
                </a:solidFill>
                <a:latin typeface="Arial" panose="020B0604020202020204" pitchFamily="34" charset="0"/>
                <a:cs typeface="Arial" panose="020B0604020202020204" pitchFamily="34" charset="0"/>
              </a:rPr>
              <a:t>support for the idea that employment loss accelerates with the NTR </a:t>
            </a:r>
            <a:r>
              <a:rPr lang="en-US" sz="1400" b="0" u="none" dirty="0" smtClean="0">
                <a:solidFill>
                  <a:schemeClr val="accent6"/>
                </a:solidFill>
                <a:latin typeface="Arial" panose="020B0604020202020204" pitchFamily="34" charset="0"/>
                <a:cs typeface="Arial" panose="020B0604020202020204" pitchFamily="34" charset="0"/>
              </a:rPr>
              <a:t>gap</a:t>
            </a:r>
          </a:p>
          <a:p>
            <a:pPr marL="342900" indent="-342900">
              <a:spcBef>
                <a:spcPct val="20000"/>
              </a:spcBef>
              <a:buFontTx/>
              <a:buChar char="•"/>
            </a:pPr>
            <a:endParaRPr lang="en-US" sz="1400" b="0" u="none" dirty="0">
              <a:solidFill>
                <a:schemeClr val="accent6"/>
              </a:solidFill>
              <a:latin typeface="Arial" panose="020B0604020202020204" pitchFamily="34" charset="0"/>
              <a:cs typeface="Arial" panose="020B0604020202020204" pitchFamily="34" charset="0"/>
            </a:endParaRPr>
          </a:p>
          <a:p>
            <a:pPr marL="342900" indent="-342900">
              <a:spcBef>
                <a:spcPct val="20000"/>
              </a:spcBef>
              <a:buFontTx/>
              <a:buChar char="•"/>
            </a:pPr>
            <a:r>
              <a:rPr lang="en-US" sz="1400" b="0" u="none" dirty="0" smtClean="0">
                <a:solidFill>
                  <a:schemeClr val="accent6"/>
                </a:solidFill>
                <a:latin typeface="Arial" panose="020B0604020202020204" pitchFamily="34" charset="0"/>
                <a:cs typeface="Arial" panose="020B0604020202020204" pitchFamily="34" charset="0"/>
              </a:rPr>
              <a:t>The implied impacts from these specifications, however, are similar to those in the baseline specification</a:t>
            </a:r>
            <a:endParaRPr lang="en-US" sz="1400" b="0" u="none" dirty="0">
              <a:solidFill>
                <a:schemeClr val="accent6"/>
              </a:solidFill>
              <a:latin typeface="Arial" panose="020B0604020202020204" pitchFamily="34" charset="0"/>
              <a:cs typeface="Arial" panose="020B0604020202020204" pitchFamily="34" charset="0"/>
            </a:endParaRPr>
          </a:p>
          <a:p>
            <a:pPr marL="342900" indent="-342900">
              <a:spcBef>
                <a:spcPct val="20000"/>
              </a:spcBef>
              <a:buFontTx/>
              <a:buChar char="•"/>
            </a:pPr>
            <a:endParaRPr lang="en-US" sz="1400" b="0" u="none" dirty="0">
              <a:solidFill>
                <a:schemeClr val="accent6"/>
              </a:solidFill>
              <a:latin typeface="Arial" panose="020B0604020202020204" pitchFamily="34" charset="0"/>
              <a:cs typeface="Arial" panose="020B0604020202020204" pitchFamily="34" charset="0"/>
            </a:endParaRPr>
          </a:p>
          <a:p>
            <a:pPr marL="342900" indent="-342900">
              <a:spcBef>
                <a:spcPct val="20000"/>
              </a:spcBef>
              <a:buFontTx/>
              <a:buChar char="•"/>
            </a:pPr>
            <a:endParaRPr lang="en-US" sz="1400" b="0" u="none" dirty="0">
              <a:solidFill>
                <a:schemeClr val="accent6"/>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2213280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 vs EU (UNIDO)</a:t>
            </a:r>
            <a:br>
              <a:rPr lang="en-US" dirty="0" smtClean="0"/>
            </a:br>
            <a:r>
              <a:rPr lang="en-US" sz="1400" dirty="0" err="1" smtClean="0"/>
              <a:t>i</a:t>
            </a:r>
            <a:r>
              <a:rPr lang="en-US" sz="1400" dirty="0" smtClean="0"/>
              <a:t>=industry, t=year, c=country</a:t>
            </a:r>
            <a:endParaRPr lang="en-US" sz="1400" dirty="0"/>
          </a:p>
        </p:txBody>
      </p:sp>
      <p:sp>
        <p:nvSpPr>
          <p:cNvPr id="3" name="Content Placeholder 2"/>
          <p:cNvSpPr>
            <a:spLocks noGrp="1"/>
          </p:cNvSpPr>
          <p:nvPr>
            <p:ph idx="1"/>
          </p:nvPr>
        </p:nvSpPr>
        <p:spPr>
          <a:xfrm>
            <a:off x="354013" y="1089026"/>
            <a:ext cx="8437562" cy="2025964"/>
          </a:xfrm>
        </p:spPr>
        <p:txBody>
          <a:bodyPr/>
          <a:lstStyle/>
          <a:p>
            <a:r>
              <a:rPr lang="en-US" dirty="0"/>
              <a:t>In contrast to the United States, the </a:t>
            </a:r>
            <a:r>
              <a:rPr lang="en-US" dirty="0" smtClean="0"/>
              <a:t>EU </a:t>
            </a:r>
            <a:r>
              <a:rPr lang="en-US" dirty="0"/>
              <a:t>granted permanent most-favored-nation status to China in </a:t>
            </a:r>
            <a:r>
              <a:rPr lang="en-US" dirty="0" smtClean="0"/>
              <a:t>1980</a:t>
            </a:r>
          </a:p>
          <a:p>
            <a:endParaRPr lang="en-US" dirty="0"/>
          </a:p>
          <a:p>
            <a:r>
              <a:rPr lang="en-US" dirty="0" smtClean="0"/>
              <a:t>We compare employment in the two regions via a triple DID</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33</a:t>
            </a:fld>
            <a:endParaRPr lang="en-GB" dirty="0"/>
          </a:p>
        </p:txBody>
      </p:sp>
      <p:pic>
        <p:nvPicPr>
          <p:cNvPr id="26626" name="Picture 2" descr="http://latex2png.com/output/latex_c86b0f512487b82e18fbcbbabfd0434a.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04461" y="3493452"/>
            <a:ext cx="6335078" cy="960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9794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3333224" y="3428999"/>
            <a:ext cx="4464936" cy="308987"/>
          </a:xfrm>
          <a:prstGeom prst="rect">
            <a:avLst/>
          </a:prstGeom>
          <a:solidFill>
            <a:srgbClr val="FFFF99"/>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smtClean="0">
              <a:ln>
                <a:noFill/>
              </a:ln>
              <a:solidFill>
                <a:schemeClr val="tx1"/>
              </a:solidFill>
              <a:effectLst/>
              <a:latin typeface="Tahoma" charset="0"/>
            </a:endParaRPr>
          </a:p>
        </p:txBody>
      </p:sp>
      <p:sp>
        <p:nvSpPr>
          <p:cNvPr id="2" name="Title 1"/>
          <p:cNvSpPr>
            <a:spLocks noGrp="1"/>
          </p:cNvSpPr>
          <p:nvPr>
            <p:ph type="title"/>
          </p:nvPr>
        </p:nvSpPr>
        <p:spPr/>
        <p:txBody>
          <a:bodyPr/>
          <a:lstStyle/>
          <a:p>
            <a:r>
              <a:rPr lang="en-US" dirty="0" smtClean="0"/>
              <a:t>US vs EU (UNIDO)</a:t>
            </a:r>
            <a:br>
              <a:rPr lang="en-US" dirty="0" smtClean="0"/>
            </a:br>
            <a:r>
              <a:rPr lang="en-US" sz="1400" dirty="0" err="1" smtClean="0"/>
              <a:t>i</a:t>
            </a:r>
            <a:r>
              <a:rPr lang="en-US" sz="1400" dirty="0" smtClean="0"/>
              <a:t>=industry, t=year, c=country</a:t>
            </a:r>
            <a:endParaRPr lang="en-US" sz="1400" dirty="0"/>
          </a:p>
        </p:txBody>
      </p:sp>
      <p:sp>
        <p:nvSpPr>
          <p:cNvPr id="3" name="Content Placeholder 2"/>
          <p:cNvSpPr>
            <a:spLocks noGrp="1"/>
          </p:cNvSpPr>
          <p:nvPr>
            <p:ph idx="1"/>
          </p:nvPr>
        </p:nvSpPr>
        <p:spPr>
          <a:xfrm>
            <a:off x="354013" y="1089026"/>
            <a:ext cx="8437562" cy="2025964"/>
          </a:xfrm>
        </p:spPr>
        <p:txBody>
          <a:bodyPr/>
          <a:lstStyle/>
          <a:p>
            <a:r>
              <a:rPr lang="en-US" dirty="0"/>
              <a:t>In contrast to the United States, the </a:t>
            </a:r>
            <a:r>
              <a:rPr lang="en-US" dirty="0" smtClean="0"/>
              <a:t>EU </a:t>
            </a:r>
            <a:r>
              <a:rPr lang="en-US" dirty="0"/>
              <a:t>granted permanent most-favored-nation status to China in </a:t>
            </a:r>
            <a:r>
              <a:rPr lang="en-US" dirty="0" smtClean="0"/>
              <a:t>1980</a:t>
            </a:r>
          </a:p>
          <a:p>
            <a:endParaRPr lang="en-US" dirty="0"/>
          </a:p>
          <a:p>
            <a:r>
              <a:rPr lang="en-US" dirty="0" smtClean="0"/>
              <a:t>We compare employment in the two regions via a triple DID</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34</a:t>
            </a:fld>
            <a:endParaRPr lang="en-GB" dirty="0"/>
          </a:p>
        </p:txBody>
      </p:sp>
      <p:pic>
        <p:nvPicPr>
          <p:cNvPr id="26626" name="Picture 2" descr="http://latex2png.com/output/latex_c86b0f512487b82e18fbcbbabfd0434a.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04461" y="3493452"/>
            <a:ext cx="6335078" cy="960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903360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 vs EU (UNIDO)</a:t>
            </a:r>
            <a:br>
              <a:rPr lang="en-US" dirty="0" smtClean="0"/>
            </a:br>
            <a:r>
              <a:rPr lang="en-US" sz="1400" dirty="0" err="1" smtClean="0"/>
              <a:t>i</a:t>
            </a:r>
            <a:r>
              <a:rPr lang="en-US" sz="1400" dirty="0" smtClean="0"/>
              <a:t>=industry, t=year, c=country</a:t>
            </a:r>
            <a:endParaRPr lang="en-US" sz="1400" dirty="0"/>
          </a:p>
        </p:txBody>
      </p:sp>
      <p:sp>
        <p:nvSpPr>
          <p:cNvPr id="3" name="Content Placeholder 2"/>
          <p:cNvSpPr>
            <a:spLocks noGrp="1"/>
          </p:cNvSpPr>
          <p:nvPr>
            <p:ph idx="1"/>
          </p:nvPr>
        </p:nvSpPr>
        <p:spPr>
          <a:xfrm>
            <a:off x="354013" y="1089026"/>
            <a:ext cx="8437562" cy="2025964"/>
          </a:xfrm>
        </p:spPr>
        <p:txBody>
          <a:bodyPr/>
          <a:lstStyle/>
          <a:p>
            <a:r>
              <a:rPr lang="en-US" dirty="0"/>
              <a:t>In contrast to the United States, the </a:t>
            </a:r>
            <a:r>
              <a:rPr lang="en-US" dirty="0" smtClean="0"/>
              <a:t>EU </a:t>
            </a:r>
            <a:r>
              <a:rPr lang="en-US" dirty="0"/>
              <a:t>granted permanent most-favored-nation status to China in </a:t>
            </a:r>
            <a:r>
              <a:rPr lang="en-US" dirty="0" smtClean="0"/>
              <a:t>1980</a:t>
            </a:r>
          </a:p>
          <a:p>
            <a:endParaRPr lang="en-US" dirty="0"/>
          </a:p>
          <a:p>
            <a:r>
              <a:rPr lang="en-US" dirty="0" smtClean="0"/>
              <a:t>We compare employment in the two regions via a triple DID</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35</a:t>
            </a:fld>
            <a:endParaRPr lang="en-GB" dirty="0"/>
          </a:p>
        </p:txBody>
      </p:sp>
      <p:graphicFrame>
        <p:nvGraphicFramePr>
          <p:cNvPr id="6" name="Object 5"/>
          <p:cNvGraphicFramePr>
            <a:graphicFrameLocks noChangeAspect="1"/>
          </p:cNvGraphicFramePr>
          <p:nvPr>
            <p:extLst>
              <p:ext uri="{D42A27DB-BD31-4B8C-83A1-F6EECF244321}">
                <p14:modId xmlns:p14="http://schemas.microsoft.com/office/powerpoint/2010/main" val="15053203"/>
              </p:ext>
            </p:extLst>
          </p:nvPr>
        </p:nvGraphicFramePr>
        <p:xfrm>
          <a:off x="1914525" y="2923377"/>
          <a:ext cx="5314950" cy="1809750"/>
        </p:xfrm>
        <a:graphic>
          <a:graphicData uri="http://schemas.openxmlformats.org/presentationml/2006/ole">
            <mc:AlternateContent xmlns:mc="http://schemas.openxmlformats.org/markup-compatibility/2006">
              <mc:Choice xmlns:v="urn:schemas-microsoft-com:vml" Requires="v">
                <p:oleObj spid="_x0000_s28703" name="Worksheet" r:id="rId3" imgW="5315085" imgH="1809621" progId="Excel.Sheet.12">
                  <p:embed/>
                </p:oleObj>
              </mc:Choice>
              <mc:Fallback>
                <p:oleObj name="Worksheet" r:id="rId3" imgW="5315085" imgH="1809621" progId="Excel.Sheet.12">
                  <p:embed/>
                  <p:pic>
                    <p:nvPicPr>
                      <p:cNvPr id="0" name=""/>
                      <p:cNvPicPr/>
                      <p:nvPr/>
                    </p:nvPicPr>
                    <p:blipFill>
                      <a:blip r:embed="rId4"/>
                      <a:stretch>
                        <a:fillRect/>
                      </a:stretch>
                    </p:blipFill>
                    <p:spPr>
                      <a:xfrm>
                        <a:off x="1914525" y="2923377"/>
                        <a:ext cx="5314950" cy="1809750"/>
                      </a:xfrm>
                      <a:prstGeom prst="rect">
                        <a:avLst/>
                      </a:prstGeom>
                    </p:spPr>
                  </p:pic>
                </p:oleObj>
              </mc:Fallback>
            </mc:AlternateContent>
          </a:graphicData>
        </a:graphic>
      </p:graphicFrame>
      <p:sp>
        <p:nvSpPr>
          <p:cNvPr id="7" name="TextBox 6"/>
          <p:cNvSpPr txBox="1"/>
          <p:nvPr/>
        </p:nvSpPr>
        <p:spPr>
          <a:xfrm>
            <a:off x="1864849" y="4755519"/>
            <a:ext cx="5364626" cy="1169551"/>
          </a:xfrm>
          <a:prstGeom prst="rect">
            <a:avLst/>
          </a:prstGeom>
          <a:noFill/>
        </p:spPr>
        <p:txBody>
          <a:bodyPr wrap="square" rtlCol="0">
            <a:spAutoFit/>
          </a:bodyPr>
          <a:lstStyle/>
          <a:p>
            <a:pPr algn="just"/>
            <a:r>
              <a:rPr lang="en-US" sz="1000" b="0" u="none" dirty="0">
                <a:latin typeface="Arial" pitchFamily="34" charset="0"/>
                <a:cs typeface="Arial" pitchFamily="34" charset="0"/>
              </a:rPr>
              <a:t>Notes: Each column displays the results of an industry-level OLS generalized difference-in-differences regression of the log employment on industry (</a:t>
            </a:r>
            <a:r>
              <a:rPr lang="en-US" sz="1000" b="0" u="none" dirty="0" err="1">
                <a:latin typeface="Arial" pitchFamily="34" charset="0"/>
                <a:cs typeface="Arial" pitchFamily="34" charset="0"/>
              </a:rPr>
              <a:t>i</a:t>
            </a:r>
            <a:r>
              <a:rPr lang="en-US" sz="1000" b="0" u="none" dirty="0">
                <a:latin typeface="Arial" pitchFamily="34" charset="0"/>
                <a:cs typeface="Arial" pitchFamily="34" charset="0"/>
              </a:rPr>
              <a:t>) and year (t) fixed effects and covariates discussed in text. Data span 1998 and 2005.  Interactions required to identify the triple difference-in-differences term are suppressed. Robust standard errors adjusted for clustering at the industry level are displayed below each coefficient. Observations are weighted by initial employment. Superscripts ***, ** and * represent statistical significance at the 1, 5 and 10 percent levels.</a:t>
            </a:r>
            <a:endParaRPr lang="en-US" sz="1000" b="0" u="none" dirty="0" smtClean="0">
              <a:latin typeface="Arial" pitchFamily="34" charset="0"/>
              <a:cs typeface="Arial" pitchFamily="34" charset="0"/>
            </a:endParaRPr>
          </a:p>
        </p:txBody>
      </p:sp>
    </p:spTree>
    <p:extLst>
      <p:ext uri="{BB962C8B-B14F-4D97-AF65-F5344CB8AC3E}">
        <p14:creationId xmlns:p14="http://schemas.microsoft.com/office/powerpoint/2010/main" val="215239812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a:solidFill>
                  <a:schemeClr val="bg1">
                    <a:lumMod val="65000"/>
                  </a:schemeClr>
                </a:solidFill>
              </a:rPr>
              <a:t>US-China Trade </a:t>
            </a:r>
            <a:r>
              <a:rPr lang="en-US" dirty="0" smtClean="0">
                <a:solidFill>
                  <a:schemeClr val="bg1">
                    <a:lumMod val="65000"/>
                  </a:schemeClr>
                </a:solidFill>
              </a:rPr>
              <a:t>Policy</a:t>
            </a:r>
          </a:p>
          <a:p>
            <a:endParaRPr lang="en-US" dirty="0" smtClean="0">
              <a:solidFill>
                <a:schemeClr val="bg1">
                  <a:lumMod val="65000"/>
                </a:schemeClr>
              </a:solidFill>
            </a:endParaRPr>
          </a:p>
          <a:p>
            <a:r>
              <a:rPr lang="en-US" dirty="0" smtClean="0">
                <a:solidFill>
                  <a:schemeClr val="bg1">
                    <a:lumMod val="65000"/>
                  </a:schemeClr>
                </a:solidFill>
              </a:rPr>
              <a:t>Data</a:t>
            </a:r>
          </a:p>
          <a:p>
            <a:endParaRPr lang="en-US" dirty="0" smtClean="0"/>
          </a:p>
          <a:p>
            <a:r>
              <a:rPr lang="en-US" dirty="0" smtClean="0">
                <a:solidFill>
                  <a:schemeClr val="bg1">
                    <a:lumMod val="65000"/>
                  </a:schemeClr>
                </a:solidFill>
              </a:rPr>
              <a:t>Main result</a:t>
            </a:r>
            <a:endParaRPr lang="en-US" dirty="0">
              <a:solidFill>
                <a:schemeClr val="bg1">
                  <a:lumMod val="65000"/>
                </a:schemeClr>
              </a:solidFill>
            </a:endParaRPr>
          </a:p>
          <a:p>
            <a:pPr lvl="1"/>
            <a:endParaRPr lang="en-US" dirty="0">
              <a:solidFill>
                <a:schemeClr val="bg1">
                  <a:lumMod val="65000"/>
                </a:schemeClr>
              </a:solidFill>
            </a:endParaRPr>
          </a:p>
          <a:p>
            <a:r>
              <a:rPr lang="en-US" dirty="0" smtClean="0">
                <a:solidFill>
                  <a:schemeClr val="accent6"/>
                </a:solidFill>
              </a:rPr>
              <a:t>Mechanisms</a:t>
            </a:r>
          </a:p>
          <a:p>
            <a:endParaRPr lang="en-US" dirty="0">
              <a:solidFill>
                <a:schemeClr val="bg1">
                  <a:lumMod val="65000"/>
                </a:schemeClr>
              </a:solidFill>
            </a:endParaRPr>
          </a:p>
          <a:p>
            <a:r>
              <a:rPr lang="en-US" dirty="0" smtClean="0">
                <a:solidFill>
                  <a:schemeClr val="bg1">
                    <a:lumMod val="65000"/>
                  </a:schemeClr>
                </a:solidFill>
              </a:rPr>
              <a:t>Conclusion</a:t>
            </a:r>
            <a:endParaRPr lang="en-US" dirty="0">
              <a:solidFill>
                <a:schemeClr val="bg1">
                  <a:lumMod val="65000"/>
                </a:schemeClr>
              </a:solidFill>
            </a:endParaRPr>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36</a:t>
            </a:fld>
            <a:endParaRPr lang="en-GB" dirty="0"/>
          </a:p>
        </p:txBody>
      </p:sp>
    </p:spTree>
    <p:extLst>
      <p:ext uri="{BB962C8B-B14F-4D97-AF65-F5344CB8AC3E}">
        <p14:creationId xmlns:p14="http://schemas.microsoft.com/office/powerpoint/2010/main" val="8078814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Title 1"/>
          <p:cNvSpPr>
            <a:spLocks noGrp="1"/>
          </p:cNvSpPr>
          <p:nvPr>
            <p:ph type="title"/>
          </p:nvPr>
        </p:nvSpPr>
        <p:spPr/>
        <p:txBody>
          <a:bodyPr/>
          <a:lstStyle/>
          <a:p>
            <a:r>
              <a:rPr lang="en-US" dirty="0" smtClean="0">
                <a:latin typeface="Arial" charset="0"/>
                <a:cs typeface="Arial" charset="0"/>
              </a:rPr>
              <a:t>Mechanisms</a:t>
            </a:r>
          </a:p>
        </p:txBody>
      </p:sp>
      <p:sp>
        <p:nvSpPr>
          <p:cNvPr id="3" name="Content Placeholder 2"/>
          <p:cNvSpPr>
            <a:spLocks noGrp="1"/>
          </p:cNvSpPr>
          <p:nvPr>
            <p:ph idx="1"/>
          </p:nvPr>
        </p:nvSpPr>
        <p:spPr/>
        <p:txBody>
          <a:bodyPr/>
          <a:lstStyle/>
          <a:p>
            <a:pPr>
              <a:defRPr/>
            </a:pPr>
            <a:r>
              <a:rPr lang="en-US" dirty="0" smtClean="0"/>
              <a:t>U.S. Imports</a:t>
            </a:r>
          </a:p>
          <a:p>
            <a:pPr>
              <a:defRPr/>
            </a:pPr>
            <a:endParaRPr lang="en-US" dirty="0"/>
          </a:p>
          <a:p>
            <a:pPr>
              <a:defRPr/>
            </a:pPr>
            <a:r>
              <a:rPr lang="en-US" dirty="0" smtClean="0"/>
              <a:t>Chinese Exports</a:t>
            </a:r>
          </a:p>
          <a:p>
            <a:pPr>
              <a:defRPr/>
            </a:pPr>
            <a:endParaRPr lang="en-US" dirty="0"/>
          </a:p>
          <a:p>
            <a:pPr>
              <a:defRPr/>
            </a:pPr>
            <a:r>
              <a:rPr lang="en-US" dirty="0" smtClean="0"/>
              <a:t>U.S. factor intensity</a:t>
            </a:r>
          </a:p>
          <a:p>
            <a:pPr>
              <a:defRPr/>
            </a:pPr>
            <a:endParaRPr lang="en-US" dirty="0" smtClean="0"/>
          </a:p>
          <a:p>
            <a:pPr>
              <a:defRPr/>
            </a:pPr>
            <a:r>
              <a:rPr lang="en-US" dirty="0" smtClean="0"/>
              <a:t>Input-Output Linkages</a:t>
            </a:r>
            <a:r>
              <a:rPr lang="en-US" dirty="0"/>
              <a:t/>
            </a:r>
            <a:br>
              <a:rPr lang="en-US" dirty="0"/>
            </a:br>
            <a:endParaRPr lang="en-US" dirty="0" smtClean="0"/>
          </a:p>
          <a:p>
            <a:pPr lvl="1">
              <a:defRPr/>
            </a:pPr>
            <a:endParaRPr lang="en-US" dirty="0"/>
          </a:p>
          <a:p>
            <a:pPr lvl="1">
              <a:defRPr/>
            </a:pPr>
            <a:endParaRPr lang="en-US" dirty="0"/>
          </a:p>
        </p:txBody>
      </p:sp>
      <p:sp>
        <p:nvSpPr>
          <p:cNvPr id="125955" name="Slide Number Placeholder 3"/>
          <p:cNvSpPr>
            <a:spLocks noGrp="1"/>
          </p:cNvSpPr>
          <p:nvPr>
            <p:ph type="sldNum" sz="quarter" idx="11"/>
          </p:nvPr>
        </p:nvSpPr>
        <p:spPr>
          <a:noFill/>
        </p:spPr>
        <p:txBody>
          <a:bodyPr/>
          <a:lstStyle/>
          <a:p>
            <a:endParaRPr lang="en-GB" dirty="0">
              <a:latin typeface="Arial" charset="0"/>
              <a:cs typeface="Arial" charset="0"/>
            </a:endParaRPr>
          </a:p>
          <a:p>
            <a:fld id="{1BF29374-1D9F-4263-BD27-8931ACECC2DB}" type="slidenum">
              <a:rPr lang="en-GB">
                <a:latin typeface="Arial" charset="0"/>
                <a:cs typeface="Arial" charset="0"/>
              </a:rPr>
              <a:pPr/>
              <a:t>37</a:t>
            </a:fld>
            <a:endParaRPr lang="en-GB" dirty="0">
              <a:latin typeface="Arial" charset="0"/>
              <a:cs typeface="Arial" charset="0"/>
            </a:endParaRPr>
          </a:p>
        </p:txBody>
      </p:sp>
    </p:spTree>
    <p:extLst>
      <p:ext uri="{BB962C8B-B14F-4D97-AF65-F5344CB8AC3E}">
        <p14:creationId xmlns:p14="http://schemas.microsoft.com/office/powerpoint/2010/main" val="1462228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2673091" y="2807788"/>
            <a:ext cx="744105" cy="301658"/>
          </a:xfrm>
          <a:prstGeom prst="rect">
            <a:avLst/>
          </a:prstGeom>
          <a:solidFill>
            <a:srgbClr val="FFFF99"/>
          </a:solidFill>
          <a:ln w="952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smtClean="0">
              <a:ln>
                <a:noFill/>
              </a:ln>
              <a:solidFill>
                <a:schemeClr val="tx1"/>
              </a:solidFill>
              <a:effectLst/>
              <a:latin typeface="Tahoma" charset="0"/>
            </a:endParaRPr>
          </a:p>
        </p:txBody>
      </p:sp>
      <p:sp>
        <p:nvSpPr>
          <p:cNvPr id="7" name="Rectangle 6"/>
          <p:cNvSpPr/>
          <p:nvPr/>
        </p:nvSpPr>
        <p:spPr bwMode="auto">
          <a:xfrm>
            <a:off x="4389418" y="2802268"/>
            <a:ext cx="1247791" cy="301658"/>
          </a:xfrm>
          <a:prstGeom prst="rect">
            <a:avLst/>
          </a:prstGeom>
          <a:solidFill>
            <a:srgbClr val="FFFF99"/>
          </a:solidFill>
          <a:ln w="952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smtClean="0">
              <a:ln>
                <a:noFill/>
              </a:ln>
              <a:solidFill>
                <a:schemeClr val="tx1"/>
              </a:solidFill>
              <a:effectLst/>
              <a:latin typeface="Tahoma" charset="0"/>
            </a:endParaRPr>
          </a:p>
        </p:txBody>
      </p:sp>
      <p:sp>
        <p:nvSpPr>
          <p:cNvPr id="8" name="Rectangle 7"/>
          <p:cNvSpPr/>
          <p:nvPr/>
        </p:nvSpPr>
        <p:spPr bwMode="auto">
          <a:xfrm>
            <a:off x="3625504" y="2802267"/>
            <a:ext cx="470226" cy="301658"/>
          </a:xfrm>
          <a:prstGeom prst="rect">
            <a:avLst/>
          </a:prstGeom>
          <a:solidFill>
            <a:srgbClr val="FFFF99"/>
          </a:solidFill>
          <a:ln w="9525" cap="flat" cmpd="sng" algn="ctr">
            <a:solidFill>
              <a:srgbClr val="00B05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smtClean="0">
              <a:ln>
                <a:noFill/>
              </a:ln>
              <a:solidFill>
                <a:schemeClr val="tx1"/>
              </a:solidFill>
              <a:effectLst/>
              <a:latin typeface="Tahoma" charset="0"/>
            </a:endParaRPr>
          </a:p>
        </p:txBody>
      </p:sp>
      <p:sp>
        <p:nvSpPr>
          <p:cNvPr id="2" name="Title 1"/>
          <p:cNvSpPr>
            <a:spLocks noGrp="1"/>
          </p:cNvSpPr>
          <p:nvPr>
            <p:ph type="title"/>
          </p:nvPr>
        </p:nvSpPr>
        <p:spPr/>
        <p:txBody>
          <a:bodyPr/>
          <a:lstStyle/>
          <a:p>
            <a:r>
              <a:rPr lang="en-US" dirty="0" smtClean="0"/>
              <a:t>U.S. Imports (LFTTD)</a:t>
            </a:r>
            <a:br>
              <a:rPr lang="en-US" dirty="0" smtClean="0"/>
            </a:br>
            <a:r>
              <a:rPr lang="en-US" sz="1400" dirty="0" smtClean="0"/>
              <a:t>h=product, c=country, t=year</a:t>
            </a:r>
            <a:endParaRPr lang="en-US" dirty="0"/>
          </a:p>
        </p:txBody>
      </p:sp>
      <p:sp>
        <p:nvSpPr>
          <p:cNvPr id="3" name="Content Placeholder 2"/>
          <p:cNvSpPr>
            <a:spLocks noGrp="1"/>
          </p:cNvSpPr>
          <p:nvPr>
            <p:ph idx="1"/>
          </p:nvPr>
        </p:nvSpPr>
        <p:spPr/>
        <p:txBody>
          <a:bodyPr/>
          <a:lstStyle/>
          <a:p>
            <a:r>
              <a:rPr lang="en-US" dirty="0" smtClean="0"/>
              <a:t>Compare </a:t>
            </a:r>
            <a:r>
              <a:rPr lang="en-US" dirty="0"/>
              <a:t>products with varying NTR gaps (first difference) before and after PNTR (second difference) and across source countries (third difference) for the years 1992 to </a:t>
            </a:r>
            <a:r>
              <a:rPr lang="en-US" dirty="0" smtClean="0"/>
              <a:t>2007</a:t>
            </a:r>
            <a:endParaRPr lang="en-US" dirty="0"/>
          </a:p>
          <a:p>
            <a:endParaRPr lang="en-US" dirty="0" smtClean="0"/>
          </a:p>
          <a:p>
            <a:endParaRPr lang="en-US" dirty="0"/>
          </a:p>
          <a:p>
            <a:endParaRPr lang="en-US" dirty="0" smtClean="0"/>
          </a:p>
          <a:p>
            <a:endParaRPr lang="en-US" dirty="0" smtClean="0"/>
          </a:p>
          <a:p>
            <a:pPr marL="0" indent="0" defTabSz="339725">
              <a:buNone/>
            </a:pPr>
            <a:r>
              <a:rPr lang="en-US" dirty="0" smtClean="0"/>
              <a:t>	where </a:t>
            </a:r>
            <a:r>
              <a:rPr lang="en-US" dirty="0" err="1" smtClean="0"/>
              <a:t>O</a:t>
            </a:r>
            <a:r>
              <a:rPr lang="en-US" baseline="-25000" dirty="0" err="1" smtClean="0"/>
              <a:t>hct</a:t>
            </a:r>
            <a:r>
              <a:rPr lang="en-US" dirty="0" smtClean="0"/>
              <a:t> represents one of </a:t>
            </a:r>
          </a:p>
          <a:p>
            <a:pPr lvl="1" defTabSz="339725"/>
            <a:r>
              <a:rPr lang="en-US" dirty="0" smtClean="0"/>
              <a:t>Import value</a:t>
            </a:r>
          </a:p>
          <a:p>
            <a:pPr lvl="1" defTabSz="339725"/>
            <a:r>
              <a:rPr lang="en-US" dirty="0" smtClean="0"/>
              <a:t>Number of U.S. importers</a:t>
            </a:r>
          </a:p>
          <a:p>
            <a:pPr lvl="1" defTabSz="339725"/>
            <a:r>
              <a:rPr lang="en-US" dirty="0" smtClean="0"/>
              <a:t>Number of Chinese exporters</a:t>
            </a:r>
          </a:p>
          <a:p>
            <a:pPr lvl="1" defTabSz="339725"/>
            <a:r>
              <a:rPr lang="en-US" dirty="0" smtClean="0"/>
              <a:t>Number of importer-exporter pairs</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38</a:t>
            </a:fld>
            <a:endParaRPr lang="en-GB" dirty="0"/>
          </a:p>
        </p:txBody>
      </p:sp>
      <p:pic>
        <p:nvPicPr>
          <p:cNvPr id="29698" name="Picture 2" descr="http://latex2png.com/output/latex_dab5a08b181c7b8d1efc71e77dcfe226.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83824" y="2451200"/>
            <a:ext cx="6377940" cy="61722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794318" y="3807458"/>
            <a:ext cx="1039829" cy="553998"/>
          </a:xfrm>
          <a:prstGeom prst="rect">
            <a:avLst/>
          </a:prstGeom>
          <a:noFill/>
        </p:spPr>
        <p:txBody>
          <a:bodyPr wrap="square" rtlCol="0">
            <a:spAutoFit/>
          </a:bodyPr>
          <a:lstStyle/>
          <a:p>
            <a:pPr algn="ctr"/>
            <a:r>
              <a:rPr lang="en-US" sz="1000" b="0" dirty="0" smtClean="0">
                <a:solidFill>
                  <a:srgbClr val="00B050"/>
                </a:solidFill>
                <a:latin typeface="Arial" pitchFamily="34" charset="0"/>
                <a:cs typeface="Arial" pitchFamily="34" charset="0"/>
              </a:rPr>
              <a:t>Time-Varying</a:t>
            </a:r>
          </a:p>
          <a:p>
            <a:pPr algn="ctr"/>
            <a:r>
              <a:rPr lang="en-US" sz="1000" b="0" u="none" dirty="0" smtClean="0">
                <a:solidFill>
                  <a:srgbClr val="00B050"/>
                </a:solidFill>
                <a:latin typeface="Arial" pitchFamily="34" charset="0"/>
                <a:cs typeface="Arial" pitchFamily="34" charset="0"/>
              </a:rPr>
              <a:t>Exchange rate and NTR rate</a:t>
            </a:r>
            <a:endParaRPr lang="en-US" sz="1000" b="0" dirty="0" smtClean="0">
              <a:solidFill>
                <a:srgbClr val="00B050"/>
              </a:solidFill>
              <a:latin typeface="Arial" pitchFamily="34" charset="0"/>
              <a:cs typeface="Arial" pitchFamily="34" charset="0"/>
            </a:endParaRPr>
          </a:p>
        </p:txBody>
      </p:sp>
      <p:sp>
        <p:nvSpPr>
          <p:cNvPr id="10" name="TextBox 9"/>
          <p:cNvSpPr txBox="1"/>
          <p:nvPr/>
        </p:nvSpPr>
        <p:spPr>
          <a:xfrm>
            <a:off x="7826658" y="3712344"/>
            <a:ext cx="582914" cy="400110"/>
          </a:xfrm>
          <a:prstGeom prst="rect">
            <a:avLst/>
          </a:prstGeom>
          <a:noFill/>
        </p:spPr>
        <p:txBody>
          <a:bodyPr wrap="square" rtlCol="0">
            <a:spAutoFit/>
          </a:bodyPr>
          <a:lstStyle/>
          <a:p>
            <a:pPr algn="ctr"/>
            <a:r>
              <a:rPr lang="en-US" sz="1000" b="0" u="none" dirty="0" smtClean="0">
                <a:solidFill>
                  <a:srgbClr val="00B050"/>
                </a:solidFill>
                <a:latin typeface="Arial" pitchFamily="34" charset="0"/>
                <a:cs typeface="Arial" pitchFamily="34" charset="0"/>
              </a:rPr>
              <a:t>Fixed Effects</a:t>
            </a:r>
          </a:p>
        </p:txBody>
      </p:sp>
      <p:cxnSp>
        <p:nvCxnSpPr>
          <p:cNvPr id="11" name="Curved Connector 10"/>
          <p:cNvCxnSpPr>
            <a:stCxn id="7" idx="2"/>
            <a:endCxn id="10" idx="0"/>
          </p:cNvCxnSpPr>
          <p:nvPr/>
        </p:nvCxnSpPr>
        <p:spPr bwMode="auto">
          <a:xfrm rot="16200000" flipH="1">
            <a:off x="6261505" y="1855734"/>
            <a:ext cx="608418" cy="3104801"/>
          </a:xfrm>
          <a:prstGeom prst="curvedConnector3">
            <a:avLst/>
          </a:prstGeom>
          <a:solidFill>
            <a:schemeClr val="accent1"/>
          </a:solidFill>
          <a:ln w="9525" cap="flat" cmpd="sng" algn="ctr">
            <a:solidFill>
              <a:srgbClr val="00B050"/>
            </a:solidFill>
            <a:prstDash val="solid"/>
            <a:round/>
            <a:headEnd type="none" w="med" len="med"/>
            <a:tailEnd type="triangle"/>
          </a:ln>
          <a:effectLst/>
        </p:spPr>
      </p:cxnSp>
      <p:cxnSp>
        <p:nvCxnSpPr>
          <p:cNvPr id="12" name="Curved Connector 11"/>
          <p:cNvCxnSpPr>
            <a:stCxn id="8" idx="2"/>
            <a:endCxn id="9" idx="0"/>
          </p:cNvCxnSpPr>
          <p:nvPr/>
        </p:nvCxnSpPr>
        <p:spPr bwMode="auto">
          <a:xfrm rot="16200000" flipH="1">
            <a:off x="4735659" y="2228883"/>
            <a:ext cx="703533" cy="2453616"/>
          </a:xfrm>
          <a:prstGeom prst="curvedConnector3">
            <a:avLst/>
          </a:prstGeom>
          <a:solidFill>
            <a:schemeClr val="accent1"/>
          </a:solidFill>
          <a:ln w="9525" cap="flat" cmpd="sng" algn="ctr">
            <a:solidFill>
              <a:srgbClr val="00B050"/>
            </a:solidFill>
            <a:prstDash val="solid"/>
            <a:round/>
            <a:headEnd type="none" w="med" len="med"/>
            <a:tailEnd type="triangle"/>
          </a:ln>
          <a:effectLst/>
        </p:spPr>
      </p:cxnSp>
      <p:sp>
        <p:nvSpPr>
          <p:cNvPr id="13" name="TextBox 12"/>
          <p:cNvSpPr txBox="1"/>
          <p:nvPr/>
        </p:nvSpPr>
        <p:spPr>
          <a:xfrm>
            <a:off x="4572000" y="4112455"/>
            <a:ext cx="1039829" cy="723275"/>
          </a:xfrm>
          <a:prstGeom prst="rect">
            <a:avLst/>
          </a:prstGeom>
          <a:noFill/>
        </p:spPr>
        <p:txBody>
          <a:bodyPr wrap="square" rtlCol="0">
            <a:spAutoFit/>
          </a:bodyPr>
          <a:lstStyle/>
          <a:p>
            <a:pPr algn="ctr"/>
            <a:r>
              <a:rPr lang="en-US" sz="1000" b="0" u="none" dirty="0" smtClean="0">
                <a:solidFill>
                  <a:srgbClr val="00B050"/>
                </a:solidFill>
                <a:latin typeface="Arial" pitchFamily="34" charset="0"/>
                <a:cs typeface="Arial" pitchFamily="34" charset="0"/>
              </a:rPr>
              <a:t>Interactions needed to identify </a:t>
            </a:r>
            <a:r>
              <a:rPr lang="en-US" sz="1100" b="0" u="none" dirty="0" smtClean="0">
                <a:solidFill>
                  <a:srgbClr val="00B050"/>
                </a:solidFill>
                <a:latin typeface="Symbol" panose="05050102010706020507" pitchFamily="18" charset="2"/>
                <a:cs typeface="Arial" pitchFamily="34" charset="0"/>
              </a:rPr>
              <a:t>q</a:t>
            </a:r>
            <a:endParaRPr lang="en-US" sz="1000" b="0" u="none" dirty="0" smtClean="0">
              <a:solidFill>
                <a:srgbClr val="00B050"/>
              </a:solidFill>
              <a:latin typeface="Arial" pitchFamily="34" charset="0"/>
              <a:cs typeface="Arial" pitchFamily="34" charset="0"/>
            </a:endParaRPr>
          </a:p>
          <a:p>
            <a:pPr algn="ctr"/>
            <a:endParaRPr lang="en-US" sz="1000" b="0" u="none" dirty="0" smtClean="0">
              <a:solidFill>
                <a:srgbClr val="00B050"/>
              </a:solidFill>
              <a:latin typeface="Arial" pitchFamily="34" charset="0"/>
              <a:cs typeface="Arial" pitchFamily="34" charset="0"/>
            </a:endParaRPr>
          </a:p>
        </p:txBody>
      </p:sp>
      <p:cxnSp>
        <p:nvCxnSpPr>
          <p:cNvPr id="14" name="Curved Connector 13"/>
          <p:cNvCxnSpPr>
            <a:stCxn id="6" idx="2"/>
            <a:endCxn id="13" idx="0"/>
          </p:cNvCxnSpPr>
          <p:nvPr/>
        </p:nvCxnSpPr>
        <p:spPr bwMode="auto">
          <a:xfrm rot="16200000" flipH="1">
            <a:off x="3567025" y="2587564"/>
            <a:ext cx="1003009" cy="2046771"/>
          </a:xfrm>
          <a:prstGeom prst="curvedConnector3">
            <a:avLst/>
          </a:prstGeom>
          <a:solidFill>
            <a:schemeClr val="accent1"/>
          </a:solidFill>
          <a:ln w="9525" cap="flat" cmpd="sng" algn="ctr">
            <a:solidFill>
              <a:srgbClr val="00B050"/>
            </a:solidFill>
            <a:prstDash val="solid"/>
            <a:round/>
            <a:headEnd type="none" w="med" len="med"/>
            <a:tailEnd type="triangle"/>
          </a:ln>
          <a:effectLst/>
        </p:spPr>
      </p:cxnSp>
    </p:spTree>
    <p:extLst>
      <p:ext uri="{BB962C8B-B14F-4D97-AF65-F5344CB8AC3E}">
        <p14:creationId xmlns:p14="http://schemas.microsoft.com/office/powerpoint/2010/main" val="17979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3" grpId="0" uiExpand="1" build="p"/>
      <p:bldP spid="9" grpId="0"/>
      <p:bldP spid="10" grpId="0"/>
      <p:bldP spid="1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 Imports (LFTTD)</a:t>
            </a:r>
            <a:br>
              <a:rPr lang="en-US" dirty="0" smtClean="0"/>
            </a:br>
            <a:r>
              <a:rPr lang="en-US" sz="1400" dirty="0" smtClean="0"/>
              <a:t>h=product, c=country, t=year</a:t>
            </a:r>
            <a:endParaRPr lang="en-US" dirty="0"/>
          </a:p>
        </p:txBody>
      </p:sp>
      <p:sp>
        <p:nvSpPr>
          <p:cNvPr id="3" name="Content Placeholder 2"/>
          <p:cNvSpPr>
            <a:spLocks noGrp="1"/>
          </p:cNvSpPr>
          <p:nvPr>
            <p:ph idx="1"/>
          </p:nvPr>
        </p:nvSpPr>
        <p:spPr/>
        <p:txBody>
          <a:bodyPr/>
          <a:lstStyle/>
          <a:p>
            <a:r>
              <a:rPr lang="en-US" dirty="0" smtClean="0"/>
              <a:t>Compare </a:t>
            </a:r>
            <a:r>
              <a:rPr lang="en-US" dirty="0"/>
              <a:t>products with varying NTR gaps (first difference) before and after PNTR (second difference) and across source countries (third difference) for the years 1992 to </a:t>
            </a:r>
            <a:r>
              <a:rPr lang="en-US" dirty="0" smtClean="0"/>
              <a:t>2007</a:t>
            </a:r>
            <a:endParaRPr lang="en-US" dirty="0"/>
          </a:p>
          <a:p>
            <a:endParaRPr lang="en-US" dirty="0" smtClean="0"/>
          </a:p>
          <a:p>
            <a:endParaRPr lang="en-US" dirty="0"/>
          </a:p>
          <a:p>
            <a:endParaRPr lang="en-US" dirty="0" smtClean="0"/>
          </a:p>
          <a:p>
            <a:endParaRPr lang="en-US" dirty="0" smtClean="0"/>
          </a:p>
          <a:p>
            <a:pPr marL="0" indent="0" defTabSz="339725">
              <a:buNone/>
            </a:pPr>
            <a:r>
              <a:rPr lang="en-US" dirty="0" smtClean="0"/>
              <a:t>	</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39</a:t>
            </a:fld>
            <a:endParaRPr lang="en-GB" dirty="0"/>
          </a:p>
        </p:txBody>
      </p:sp>
      <p:pic>
        <p:nvPicPr>
          <p:cNvPr id="29698" name="Picture 2" descr="http://latex2png.com/output/latex_dab5a08b181c7b8d1efc71e77dcfe226.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83824" y="2451200"/>
            <a:ext cx="6377940" cy="61722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Object 4"/>
          <p:cNvGraphicFramePr>
            <a:graphicFrameLocks noChangeAspect="1"/>
          </p:cNvGraphicFramePr>
          <p:nvPr>
            <p:extLst>
              <p:ext uri="{D42A27DB-BD31-4B8C-83A1-F6EECF244321}">
                <p14:modId xmlns:p14="http://schemas.microsoft.com/office/powerpoint/2010/main" val="3506222209"/>
              </p:ext>
            </p:extLst>
          </p:nvPr>
        </p:nvGraphicFramePr>
        <p:xfrm>
          <a:off x="1052513" y="3666514"/>
          <a:ext cx="7038975" cy="2209800"/>
        </p:xfrm>
        <a:graphic>
          <a:graphicData uri="http://schemas.openxmlformats.org/presentationml/2006/ole">
            <mc:AlternateContent xmlns:mc="http://schemas.openxmlformats.org/markup-compatibility/2006">
              <mc:Choice xmlns:v="urn:schemas-microsoft-com:vml" Requires="v">
                <p:oleObj spid="_x0000_s31772" name="Worksheet" r:id="rId4" imgW="7039043" imgH="2209687" progId="Excel.Sheet.12">
                  <p:embed/>
                </p:oleObj>
              </mc:Choice>
              <mc:Fallback>
                <p:oleObj name="Worksheet" r:id="rId4" imgW="7039043" imgH="2209687" progId="Excel.Sheet.12">
                  <p:embed/>
                  <p:pic>
                    <p:nvPicPr>
                      <p:cNvPr id="0" name=""/>
                      <p:cNvPicPr/>
                      <p:nvPr/>
                    </p:nvPicPr>
                    <p:blipFill>
                      <a:blip r:embed="rId5"/>
                      <a:stretch>
                        <a:fillRect/>
                      </a:stretch>
                    </p:blipFill>
                    <p:spPr>
                      <a:xfrm>
                        <a:off x="1052513" y="3666514"/>
                        <a:ext cx="7038975" cy="2209800"/>
                      </a:xfrm>
                      <a:prstGeom prst="rect">
                        <a:avLst/>
                      </a:prstGeom>
                    </p:spPr>
                  </p:pic>
                </p:oleObj>
              </mc:Fallback>
            </mc:AlternateContent>
          </a:graphicData>
        </a:graphic>
      </p:graphicFrame>
    </p:spTree>
    <p:extLst>
      <p:ext uri="{BB962C8B-B14F-4D97-AF65-F5344CB8AC3E}">
        <p14:creationId xmlns:p14="http://schemas.microsoft.com/office/powerpoint/2010/main" val="17264392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Post-War U.S. Manufacturing Employment</a:t>
            </a:r>
            <a:endParaRPr lang="en-US"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4</a:t>
            </a:fld>
            <a:endParaRPr lang="en-GB" dirty="0"/>
          </a:p>
        </p:txBody>
      </p:sp>
      <p:pic>
        <p:nvPicPr>
          <p:cNvPr id="3075" name="Picture 3"/>
          <p:cNvPicPr>
            <a:picLocks noChangeAspect="1" noChangeArrowheads="1"/>
          </p:cNvPicPr>
          <p:nvPr/>
        </p:nvPicPr>
        <p:blipFill>
          <a:blip r:embed="rId3" cstate="print"/>
          <a:srcRect/>
          <a:stretch>
            <a:fillRect/>
          </a:stretch>
        </p:blipFill>
        <p:spPr bwMode="auto">
          <a:xfrm>
            <a:off x="2014538" y="1557338"/>
            <a:ext cx="5114925" cy="3743325"/>
          </a:xfrm>
          <a:prstGeom prst="rect">
            <a:avLst/>
          </a:prstGeom>
          <a:noFill/>
          <a:ln w="9525">
            <a:noFill/>
            <a:miter lim="800000"/>
            <a:headEnd/>
            <a:tailEnd/>
          </a:ln>
          <a:effectLst/>
        </p:spPr>
      </p:pic>
      <p:cxnSp>
        <p:nvCxnSpPr>
          <p:cNvPr id="7" name="Straight Connector 6"/>
          <p:cNvCxnSpPr/>
          <p:nvPr/>
        </p:nvCxnSpPr>
        <p:spPr bwMode="auto">
          <a:xfrm>
            <a:off x="3602038" y="2869902"/>
            <a:ext cx="2543581" cy="0"/>
          </a:xfrm>
          <a:prstGeom prst="line">
            <a:avLst/>
          </a:prstGeom>
          <a:solidFill>
            <a:schemeClr val="accent1"/>
          </a:solidFill>
          <a:ln w="9525" cap="flat" cmpd="sng" algn="ctr">
            <a:solidFill>
              <a:srgbClr val="FF0000"/>
            </a:solidFill>
            <a:prstDash val="solid"/>
            <a:round/>
            <a:headEnd type="none" w="med" len="med"/>
            <a:tailEnd type="none" w="med" len="med"/>
          </a:ln>
          <a:effectLst/>
        </p:spPr>
      </p:cxnSp>
    </p:spTree>
    <p:extLst>
      <p:ext uri="{BB962C8B-B14F-4D97-AF65-F5344CB8AC3E}">
        <p14:creationId xmlns:p14="http://schemas.microsoft.com/office/powerpoint/2010/main" val="50712710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Chinese Exports (NBS)</a:t>
            </a:r>
            <a:br>
              <a:rPr lang="en-US" dirty="0" smtClean="0"/>
            </a:br>
            <a:r>
              <a:rPr lang="en-US" sz="1400" dirty="0" smtClean="0"/>
              <a:t>h=product, c=country, t=year</a:t>
            </a:r>
            <a:endParaRPr lang="en-US" dirty="0"/>
          </a:p>
        </p:txBody>
      </p:sp>
      <p:sp>
        <p:nvSpPr>
          <p:cNvPr id="3" name="Content Placeholder 2"/>
          <p:cNvSpPr>
            <a:spLocks noGrp="1"/>
          </p:cNvSpPr>
          <p:nvPr>
            <p:ph idx="1"/>
          </p:nvPr>
        </p:nvSpPr>
        <p:spPr/>
        <p:txBody>
          <a:bodyPr/>
          <a:lstStyle/>
          <a:p>
            <a:r>
              <a:rPr lang="en-US" dirty="0" smtClean="0"/>
              <a:t>Similar to U.S. imports but using Chinese transaction-level trade data from the China National Bureau of Statistics (NBS</a:t>
            </a:r>
            <a:r>
              <a:rPr lang="en-US" dirty="0" smtClean="0"/>
              <a:t>)</a:t>
            </a:r>
          </a:p>
          <a:p>
            <a:pPr lvl="1"/>
            <a:r>
              <a:rPr lang="en-US" dirty="0" smtClean="0"/>
              <a:t>Firm x six-digit HS x year</a:t>
            </a:r>
            <a:endParaRPr lang="en-US" dirty="0" smtClean="0"/>
          </a:p>
          <a:p>
            <a:endParaRPr lang="en-US" dirty="0"/>
          </a:p>
          <a:p>
            <a:r>
              <a:rPr lang="en-US" dirty="0" smtClean="0"/>
              <a:t>Can </a:t>
            </a:r>
            <a:r>
              <a:rPr lang="en-US" dirty="0" smtClean="0"/>
              <a:t>observe </a:t>
            </a:r>
            <a:r>
              <a:rPr lang="en-US" dirty="0" smtClean="0"/>
              <a:t>export “type”</a:t>
            </a:r>
          </a:p>
          <a:p>
            <a:pPr lvl="1"/>
            <a:r>
              <a:rPr lang="en-US" dirty="0" smtClean="0"/>
              <a:t>General</a:t>
            </a:r>
          </a:p>
          <a:p>
            <a:pPr lvl="1"/>
            <a:r>
              <a:rPr lang="en-US" dirty="0" smtClean="0"/>
              <a:t>Processing </a:t>
            </a:r>
            <a:r>
              <a:rPr lang="en-US" dirty="0" smtClean="0"/>
              <a:t>&amp; </a:t>
            </a:r>
            <a:r>
              <a:rPr lang="en-US" dirty="0" smtClean="0"/>
              <a:t>Assembly</a:t>
            </a:r>
            <a:endParaRPr lang="en-US" dirty="0" smtClean="0"/>
          </a:p>
          <a:p>
            <a:endParaRPr lang="en-US" dirty="0" smtClean="0"/>
          </a:p>
          <a:p>
            <a:r>
              <a:rPr lang="en-US" dirty="0" smtClean="0"/>
              <a:t>Can observe firm ownership type</a:t>
            </a:r>
          </a:p>
          <a:p>
            <a:pPr lvl="1"/>
            <a:r>
              <a:rPr lang="en-US" dirty="0" smtClean="0"/>
              <a:t>SOE</a:t>
            </a:r>
          </a:p>
          <a:p>
            <a:pPr lvl="1"/>
            <a:r>
              <a:rPr lang="en-US" dirty="0" smtClean="0"/>
              <a:t>Private domestic</a:t>
            </a:r>
          </a:p>
          <a:p>
            <a:pPr lvl="1"/>
            <a:r>
              <a:rPr lang="en-US" dirty="0" smtClean="0"/>
              <a:t>Private </a:t>
            </a:r>
            <a:r>
              <a:rPr lang="en-US" dirty="0" smtClean="0"/>
              <a:t>foreign</a:t>
            </a:r>
          </a:p>
          <a:p>
            <a:endParaRPr lang="en-US" dirty="0"/>
          </a:p>
          <a:p>
            <a:endParaRPr lang="en-US" dirty="0"/>
          </a:p>
          <a:p>
            <a:endParaRPr lang="en-US" dirty="0" smtClean="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40</a:t>
            </a:fld>
            <a:endParaRPr lang="en-GB" dirty="0"/>
          </a:p>
        </p:txBody>
      </p:sp>
    </p:spTree>
    <p:extLst>
      <p:ext uri="{BB962C8B-B14F-4D97-AF65-F5344CB8AC3E}">
        <p14:creationId xmlns:p14="http://schemas.microsoft.com/office/powerpoint/2010/main" val="344788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Chinese Exports (NBS)</a:t>
            </a:r>
            <a:br>
              <a:rPr lang="en-US" dirty="0"/>
            </a:br>
            <a:r>
              <a:rPr lang="en-US" sz="1400" dirty="0"/>
              <a:t>h=product, c=country, t=year</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41</a:t>
            </a:fld>
            <a:endParaRPr lang="en-GB" dirty="0"/>
          </a:p>
        </p:txBody>
      </p:sp>
      <p:graphicFrame>
        <p:nvGraphicFramePr>
          <p:cNvPr id="5" name="Object 4"/>
          <p:cNvGraphicFramePr>
            <a:graphicFrameLocks noChangeAspect="1"/>
          </p:cNvGraphicFramePr>
          <p:nvPr>
            <p:extLst/>
          </p:nvPr>
        </p:nvGraphicFramePr>
        <p:xfrm>
          <a:off x="488629" y="1335087"/>
          <a:ext cx="5676900" cy="3409950"/>
        </p:xfrm>
        <a:graphic>
          <a:graphicData uri="http://schemas.openxmlformats.org/presentationml/2006/ole">
            <mc:AlternateContent xmlns:mc="http://schemas.openxmlformats.org/markup-compatibility/2006">
              <mc:Choice xmlns:v="urn:schemas-microsoft-com:vml" Requires="v">
                <p:oleObj spid="_x0000_s37897" name="Worksheet" r:id="rId3" imgW="5676900" imgH="3409888" progId="Excel.Sheet.12">
                  <p:embed/>
                </p:oleObj>
              </mc:Choice>
              <mc:Fallback>
                <p:oleObj name="Worksheet" r:id="rId3" imgW="5676900" imgH="3409888" progId="Excel.Sheet.12">
                  <p:embed/>
                  <p:pic>
                    <p:nvPicPr>
                      <p:cNvPr id="0" name=""/>
                      <p:cNvPicPr/>
                      <p:nvPr/>
                    </p:nvPicPr>
                    <p:blipFill>
                      <a:blip r:embed="rId4"/>
                      <a:stretch>
                        <a:fillRect/>
                      </a:stretch>
                    </p:blipFill>
                    <p:spPr>
                      <a:xfrm>
                        <a:off x="488629" y="1335087"/>
                        <a:ext cx="5676900" cy="3409950"/>
                      </a:xfrm>
                      <a:prstGeom prst="rect">
                        <a:avLst/>
                      </a:prstGeom>
                    </p:spPr>
                  </p:pic>
                </p:oleObj>
              </mc:Fallback>
            </mc:AlternateContent>
          </a:graphicData>
        </a:graphic>
      </p:graphicFrame>
      <p:sp>
        <p:nvSpPr>
          <p:cNvPr id="6" name="TextBox 5"/>
          <p:cNvSpPr txBox="1"/>
          <p:nvPr/>
        </p:nvSpPr>
        <p:spPr>
          <a:xfrm>
            <a:off x="431478" y="4702612"/>
            <a:ext cx="5800725" cy="1477328"/>
          </a:xfrm>
          <a:prstGeom prst="rect">
            <a:avLst/>
          </a:prstGeom>
          <a:noFill/>
        </p:spPr>
        <p:txBody>
          <a:bodyPr wrap="square" rtlCol="0">
            <a:spAutoFit/>
          </a:bodyPr>
          <a:lstStyle/>
          <a:p>
            <a:pPr algn="just"/>
            <a:r>
              <a:rPr lang="en-US" sz="1000" b="0" u="none" dirty="0">
                <a:latin typeface="Arial" pitchFamily="34" charset="0"/>
                <a:cs typeface="Arial" pitchFamily="34" charset="0"/>
              </a:rPr>
              <a:t>Notes: Table reports results of product-country-year level generalized triple difference-in-differences OLS regressions of log Chinese export value on noted triple difference-in-</a:t>
            </a:r>
            <a:r>
              <a:rPr lang="en-US" sz="1000" b="0" u="none" dirty="0" err="1">
                <a:latin typeface="Arial" pitchFamily="34" charset="0"/>
                <a:cs typeface="Arial" pitchFamily="34" charset="0"/>
              </a:rPr>
              <a:t>differece</a:t>
            </a:r>
            <a:r>
              <a:rPr lang="en-US" sz="1000" b="0" u="none" dirty="0">
                <a:latin typeface="Arial" pitchFamily="34" charset="0"/>
                <a:cs typeface="Arial" pitchFamily="34" charset="0"/>
              </a:rPr>
              <a:t> term as well as product (h), country (c) and year (t) fixed effects. Results for fixed effects as well as all other terms required to identify the triple difference-in-differences term of interest are suppressed. Data span 2000 to 2005. Robust standard errors adjusted for clustering at the product level are displayed below each coefficient. All exports are defined as the sum of general and processing &amp; assembly (P&amp;A) exports. All firms are the union of state-owned enterprises, privately owned domestic firms and privately owned foreign firms. Superscripts ***, ** and * represent statistical significance at the 1, 5 and 10 percent levels.</a:t>
            </a:r>
            <a:endParaRPr lang="en-US" sz="1000" b="0" u="none" dirty="0" smtClean="0">
              <a:latin typeface="Arial" pitchFamily="34" charset="0"/>
              <a:cs typeface="Arial" pitchFamily="34" charset="0"/>
            </a:endParaRPr>
          </a:p>
        </p:txBody>
      </p:sp>
    </p:spTree>
    <p:extLst>
      <p:ext uri="{BB962C8B-B14F-4D97-AF65-F5344CB8AC3E}">
        <p14:creationId xmlns:p14="http://schemas.microsoft.com/office/powerpoint/2010/main" val="39908015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Chinese Exports (NBS)</a:t>
            </a:r>
            <a:br>
              <a:rPr lang="en-US" dirty="0"/>
            </a:br>
            <a:r>
              <a:rPr lang="en-US" sz="1400" dirty="0"/>
              <a:t>h=product, c=country, t=year</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42</a:t>
            </a:fld>
            <a:endParaRPr lang="en-GB" dirty="0"/>
          </a:p>
        </p:txBody>
      </p:sp>
      <p:graphicFrame>
        <p:nvGraphicFramePr>
          <p:cNvPr id="5" name="Object 4"/>
          <p:cNvGraphicFramePr>
            <a:graphicFrameLocks noChangeAspect="1"/>
          </p:cNvGraphicFramePr>
          <p:nvPr>
            <p:extLst>
              <p:ext uri="{D42A27DB-BD31-4B8C-83A1-F6EECF244321}">
                <p14:modId xmlns:p14="http://schemas.microsoft.com/office/powerpoint/2010/main" val="3522891633"/>
              </p:ext>
            </p:extLst>
          </p:nvPr>
        </p:nvGraphicFramePr>
        <p:xfrm>
          <a:off x="488629" y="1335087"/>
          <a:ext cx="5676900" cy="3409950"/>
        </p:xfrm>
        <a:graphic>
          <a:graphicData uri="http://schemas.openxmlformats.org/presentationml/2006/ole">
            <mc:AlternateContent xmlns:mc="http://schemas.openxmlformats.org/markup-compatibility/2006">
              <mc:Choice xmlns:v="urn:schemas-microsoft-com:vml" Requires="v">
                <p:oleObj spid="_x0000_s32795" name="Worksheet" r:id="rId3" imgW="5676900" imgH="3409888" progId="Excel.Sheet.12">
                  <p:embed/>
                </p:oleObj>
              </mc:Choice>
              <mc:Fallback>
                <p:oleObj name="Worksheet" r:id="rId3" imgW="5676900" imgH="3409888" progId="Excel.Sheet.12">
                  <p:embed/>
                  <p:pic>
                    <p:nvPicPr>
                      <p:cNvPr id="0" name=""/>
                      <p:cNvPicPr/>
                      <p:nvPr/>
                    </p:nvPicPr>
                    <p:blipFill>
                      <a:blip r:embed="rId4"/>
                      <a:stretch>
                        <a:fillRect/>
                      </a:stretch>
                    </p:blipFill>
                    <p:spPr>
                      <a:xfrm>
                        <a:off x="488629" y="1335087"/>
                        <a:ext cx="5676900" cy="3409950"/>
                      </a:xfrm>
                      <a:prstGeom prst="rect">
                        <a:avLst/>
                      </a:prstGeom>
                    </p:spPr>
                  </p:pic>
                </p:oleObj>
              </mc:Fallback>
            </mc:AlternateContent>
          </a:graphicData>
        </a:graphic>
      </p:graphicFrame>
      <p:sp>
        <p:nvSpPr>
          <p:cNvPr id="6" name="TextBox 5"/>
          <p:cNvSpPr txBox="1"/>
          <p:nvPr/>
        </p:nvSpPr>
        <p:spPr>
          <a:xfrm>
            <a:off x="431478" y="4702612"/>
            <a:ext cx="5800725" cy="1477328"/>
          </a:xfrm>
          <a:prstGeom prst="rect">
            <a:avLst/>
          </a:prstGeom>
          <a:noFill/>
        </p:spPr>
        <p:txBody>
          <a:bodyPr wrap="square" rtlCol="0">
            <a:spAutoFit/>
          </a:bodyPr>
          <a:lstStyle/>
          <a:p>
            <a:pPr algn="just"/>
            <a:r>
              <a:rPr lang="en-US" sz="1000" b="0" u="none" dirty="0">
                <a:latin typeface="Arial" pitchFamily="34" charset="0"/>
                <a:cs typeface="Arial" pitchFamily="34" charset="0"/>
              </a:rPr>
              <a:t>Notes: Table reports results of product-country-year level generalized triple difference-in-differences OLS regressions of log Chinese export value on noted triple difference-in-</a:t>
            </a:r>
            <a:r>
              <a:rPr lang="en-US" sz="1000" b="0" u="none" dirty="0" err="1">
                <a:latin typeface="Arial" pitchFamily="34" charset="0"/>
                <a:cs typeface="Arial" pitchFamily="34" charset="0"/>
              </a:rPr>
              <a:t>differece</a:t>
            </a:r>
            <a:r>
              <a:rPr lang="en-US" sz="1000" b="0" u="none" dirty="0">
                <a:latin typeface="Arial" pitchFamily="34" charset="0"/>
                <a:cs typeface="Arial" pitchFamily="34" charset="0"/>
              </a:rPr>
              <a:t> term as well as product (h), country (c) and year (t) fixed effects. Results for fixed effects as well as all other terms required to identify the triple difference-in-differences term of interest are suppressed. Data span 2000 to 2005. Robust standard errors adjusted for clustering at the product level are displayed below each coefficient. All exports are defined as the sum of general and processing &amp; assembly (P&amp;A) exports. All firms are the union of state-owned enterprises, privately owned domestic firms and privately owned foreign firms. Superscripts ***, ** and * represent statistical significance at the 1, 5 and 10 percent levels.</a:t>
            </a:r>
            <a:endParaRPr lang="en-US" sz="1000" b="0" u="none" dirty="0" smtClean="0">
              <a:latin typeface="Arial" pitchFamily="34" charset="0"/>
              <a:cs typeface="Arial" pitchFamily="34" charset="0"/>
            </a:endParaRPr>
          </a:p>
        </p:txBody>
      </p:sp>
      <p:sp>
        <p:nvSpPr>
          <p:cNvPr id="3" name="Rectangle 2"/>
          <p:cNvSpPr/>
          <p:nvPr/>
        </p:nvSpPr>
        <p:spPr>
          <a:xfrm>
            <a:off x="6573647" y="1945889"/>
            <a:ext cx="2263966" cy="738664"/>
          </a:xfrm>
          <a:prstGeom prst="rect">
            <a:avLst/>
          </a:prstGeom>
        </p:spPr>
        <p:txBody>
          <a:bodyPr wrap="square">
            <a:spAutoFit/>
          </a:bodyPr>
          <a:lstStyle/>
          <a:p>
            <a:pPr marL="0" lvl="0" indent="0">
              <a:buNone/>
            </a:pPr>
            <a:r>
              <a:rPr lang="en-US" sz="1400" b="0" u="none" dirty="0" smtClean="0">
                <a:solidFill>
                  <a:schemeClr val="accent6"/>
                </a:solidFill>
                <a:latin typeface="Arial" panose="020B0604020202020204" pitchFamily="34" charset="0"/>
                <a:cs typeface="Arial" panose="020B0604020202020204" pitchFamily="34" charset="0"/>
              </a:rPr>
              <a:t>All three types of exports experience relative growth following PNTR</a:t>
            </a:r>
            <a:endParaRPr lang="en-US" sz="1400" b="0" u="none" dirty="0">
              <a:solidFill>
                <a:schemeClr val="accent6"/>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5288226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Chinese Exports (NBS)</a:t>
            </a:r>
            <a:br>
              <a:rPr lang="en-US" dirty="0"/>
            </a:br>
            <a:r>
              <a:rPr lang="en-US" sz="1400" dirty="0"/>
              <a:t>h=product, c=country, t=year</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43</a:t>
            </a:fld>
            <a:endParaRPr lang="en-GB" dirty="0"/>
          </a:p>
        </p:txBody>
      </p:sp>
      <p:graphicFrame>
        <p:nvGraphicFramePr>
          <p:cNvPr id="5" name="Object 4"/>
          <p:cNvGraphicFramePr>
            <a:graphicFrameLocks noChangeAspect="1"/>
          </p:cNvGraphicFramePr>
          <p:nvPr>
            <p:extLst>
              <p:ext uri="{D42A27DB-BD31-4B8C-83A1-F6EECF244321}">
                <p14:modId xmlns:p14="http://schemas.microsoft.com/office/powerpoint/2010/main" val="318908972"/>
              </p:ext>
            </p:extLst>
          </p:nvPr>
        </p:nvGraphicFramePr>
        <p:xfrm>
          <a:off x="488629" y="1335087"/>
          <a:ext cx="5676900" cy="3409950"/>
        </p:xfrm>
        <a:graphic>
          <a:graphicData uri="http://schemas.openxmlformats.org/presentationml/2006/ole">
            <mc:AlternateContent xmlns:mc="http://schemas.openxmlformats.org/markup-compatibility/2006">
              <mc:Choice xmlns:v="urn:schemas-microsoft-com:vml" Requires="v">
                <p:oleObj spid="_x0000_s33809" name="Worksheet" r:id="rId3" imgW="5676900" imgH="3409888" progId="Excel.Sheet.12">
                  <p:embed/>
                </p:oleObj>
              </mc:Choice>
              <mc:Fallback>
                <p:oleObj name="Worksheet" r:id="rId3" imgW="5676900" imgH="3409888" progId="Excel.Sheet.12">
                  <p:embed/>
                  <p:pic>
                    <p:nvPicPr>
                      <p:cNvPr id="0" name=""/>
                      <p:cNvPicPr/>
                      <p:nvPr/>
                    </p:nvPicPr>
                    <p:blipFill>
                      <a:blip r:embed="rId4"/>
                      <a:stretch>
                        <a:fillRect/>
                      </a:stretch>
                    </p:blipFill>
                    <p:spPr>
                      <a:xfrm>
                        <a:off x="488629" y="1335087"/>
                        <a:ext cx="5676900" cy="3409950"/>
                      </a:xfrm>
                      <a:prstGeom prst="rect">
                        <a:avLst/>
                      </a:prstGeom>
                    </p:spPr>
                  </p:pic>
                </p:oleObj>
              </mc:Fallback>
            </mc:AlternateContent>
          </a:graphicData>
        </a:graphic>
      </p:graphicFrame>
      <p:sp>
        <p:nvSpPr>
          <p:cNvPr id="6" name="TextBox 5"/>
          <p:cNvSpPr txBox="1"/>
          <p:nvPr/>
        </p:nvSpPr>
        <p:spPr>
          <a:xfrm>
            <a:off x="431478" y="4702612"/>
            <a:ext cx="5800725" cy="1477328"/>
          </a:xfrm>
          <a:prstGeom prst="rect">
            <a:avLst/>
          </a:prstGeom>
          <a:noFill/>
        </p:spPr>
        <p:txBody>
          <a:bodyPr wrap="square" rtlCol="0">
            <a:spAutoFit/>
          </a:bodyPr>
          <a:lstStyle/>
          <a:p>
            <a:pPr algn="just"/>
            <a:r>
              <a:rPr lang="en-US" sz="1000" b="0" u="none" dirty="0">
                <a:latin typeface="Arial" pitchFamily="34" charset="0"/>
                <a:cs typeface="Arial" pitchFamily="34" charset="0"/>
              </a:rPr>
              <a:t>Notes: Table reports results of product-country-year level generalized triple difference-in-differences OLS regressions of log Chinese export value on noted triple difference-in-</a:t>
            </a:r>
            <a:r>
              <a:rPr lang="en-US" sz="1000" b="0" u="none" dirty="0" err="1">
                <a:latin typeface="Arial" pitchFamily="34" charset="0"/>
                <a:cs typeface="Arial" pitchFamily="34" charset="0"/>
              </a:rPr>
              <a:t>differece</a:t>
            </a:r>
            <a:r>
              <a:rPr lang="en-US" sz="1000" b="0" u="none" dirty="0">
                <a:latin typeface="Arial" pitchFamily="34" charset="0"/>
                <a:cs typeface="Arial" pitchFamily="34" charset="0"/>
              </a:rPr>
              <a:t> term as well as product (h), country (c) and year (t) fixed effects. Results for fixed effects as well as all other terms required to identify the triple difference-in-differences term of interest are suppressed. Data span 2000 to 2005. Robust standard errors adjusted for clustering at the product level are displayed below each coefficient. All exports are defined as the sum of general and processing &amp; assembly (P&amp;A) exports. All firms are the union of state-owned enterprises, privately owned domestic firms and privately owned foreign firms. Superscripts ***, ** and * represent statistical significance at the 1, 5 and 10 percent levels.</a:t>
            </a:r>
            <a:endParaRPr lang="en-US" sz="1000" b="0" u="none" dirty="0" smtClean="0">
              <a:latin typeface="Arial" pitchFamily="34" charset="0"/>
              <a:cs typeface="Arial" pitchFamily="34" charset="0"/>
            </a:endParaRPr>
          </a:p>
        </p:txBody>
      </p:sp>
      <p:sp>
        <p:nvSpPr>
          <p:cNvPr id="7" name="Rectangle 6"/>
          <p:cNvSpPr/>
          <p:nvPr/>
        </p:nvSpPr>
        <p:spPr>
          <a:xfrm>
            <a:off x="6573647" y="1945889"/>
            <a:ext cx="2263966" cy="738664"/>
          </a:xfrm>
          <a:prstGeom prst="rect">
            <a:avLst/>
          </a:prstGeom>
        </p:spPr>
        <p:txBody>
          <a:bodyPr wrap="square">
            <a:spAutoFit/>
          </a:bodyPr>
          <a:lstStyle/>
          <a:p>
            <a:pPr marL="0" lvl="0" indent="0">
              <a:buNone/>
            </a:pPr>
            <a:r>
              <a:rPr lang="en-US" sz="1400" b="0" u="none" dirty="0" smtClean="0">
                <a:solidFill>
                  <a:schemeClr val="bg1">
                    <a:lumMod val="50000"/>
                  </a:schemeClr>
                </a:solidFill>
                <a:latin typeface="Arial" panose="020B0604020202020204" pitchFamily="34" charset="0"/>
                <a:cs typeface="Arial" panose="020B0604020202020204" pitchFamily="34" charset="0"/>
              </a:rPr>
              <a:t>All three types of exports experience relative growth following PNTR</a:t>
            </a:r>
            <a:endParaRPr lang="en-US" sz="1400" b="0" u="none" dirty="0">
              <a:solidFill>
                <a:schemeClr val="bg1">
                  <a:lumMod val="50000"/>
                </a:schemeClr>
              </a:solidFill>
              <a:latin typeface="Arial" panose="020B0604020202020204" pitchFamily="34" charset="0"/>
              <a:cs typeface="Arial" panose="020B0604020202020204" pitchFamily="34" charset="0"/>
            </a:endParaRPr>
          </a:p>
        </p:txBody>
      </p:sp>
      <p:sp>
        <p:nvSpPr>
          <p:cNvPr id="8" name="Rectangle 7"/>
          <p:cNvSpPr/>
          <p:nvPr/>
        </p:nvSpPr>
        <p:spPr>
          <a:xfrm>
            <a:off x="6573647" y="3389534"/>
            <a:ext cx="2263966" cy="1384995"/>
          </a:xfrm>
          <a:prstGeom prst="rect">
            <a:avLst/>
          </a:prstGeom>
        </p:spPr>
        <p:txBody>
          <a:bodyPr wrap="square">
            <a:spAutoFit/>
          </a:bodyPr>
          <a:lstStyle/>
          <a:p>
            <a:pPr marL="0" lvl="0" indent="0">
              <a:buNone/>
            </a:pPr>
            <a:r>
              <a:rPr lang="en-US" sz="1400" b="0" u="none" dirty="0" smtClean="0">
                <a:solidFill>
                  <a:schemeClr val="accent6"/>
                </a:solidFill>
                <a:latin typeface="Arial" panose="020B0604020202020204" pitchFamily="34" charset="0"/>
                <a:cs typeface="Arial" panose="020B0604020202020204" pitchFamily="34" charset="0"/>
              </a:rPr>
              <a:t>Relative growth occurs among all three firm types, including “foreign” which may indicate within-firm offshoring by US firms</a:t>
            </a:r>
            <a:endParaRPr lang="en-US" sz="1400" b="0" u="none" dirty="0">
              <a:solidFill>
                <a:schemeClr val="accent6"/>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1429584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Changes in U.S. Factor Intensity</a:t>
            </a:r>
            <a:endParaRPr lang="en-US" dirty="0"/>
          </a:p>
        </p:txBody>
      </p:sp>
      <p:sp>
        <p:nvSpPr>
          <p:cNvPr id="3" name="Content Placeholder 2"/>
          <p:cNvSpPr>
            <a:spLocks noGrp="1"/>
          </p:cNvSpPr>
          <p:nvPr>
            <p:ph idx="1"/>
          </p:nvPr>
        </p:nvSpPr>
        <p:spPr/>
        <p:txBody>
          <a:bodyPr/>
          <a:lstStyle/>
          <a:p>
            <a:r>
              <a:rPr lang="en-US" dirty="0" smtClean="0"/>
              <a:t>Use CM to examine changes in firm employment by production versus non-production worker, and also changes in capital stock</a:t>
            </a:r>
          </a:p>
          <a:p>
            <a:endParaRPr lang="en-US" dirty="0"/>
          </a:p>
          <a:p>
            <a:r>
              <a:rPr lang="en-US" dirty="0" smtClean="0"/>
              <a:t>CM available only every 5 years, so regression sample now includes only 1992, 1997, 2001, 2007</a:t>
            </a:r>
          </a:p>
          <a:p>
            <a:endParaRPr lang="en-US" dirty="0"/>
          </a:p>
          <a:p>
            <a:r>
              <a:rPr lang="en-US" dirty="0" smtClean="0"/>
              <a:t>Same DID specification as before</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44</a:t>
            </a:fld>
            <a:endParaRPr lang="en-GB" dirty="0"/>
          </a:p>
        </p:txBody>
      </p:sp>
    </p:spTree>
    <p:extLst>
      <p:ext uri="{BB962C8B-B14F-4D97-AF65-F5344CB8AC3E}">
        <p14:creationId xmlns:p14="http://schemas.microsoft.com/office/powerpoint/2010/main" val="552483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Changes in U.S. Factor Intensity</a:t>
            </a:r>
            <a:endParaRPr lang="en-US" dirty="0"/>
          </a:p>
        </p:txBody>
      </p:sp>
      <p:sp>
        <p:nvSpPr>
          <p:cNvPr id="3" name="Content Placeholder 2"/>
          <p:cNvSpPr>
            <a:spLocks noGrp="1"/>
          </p:cNvSpPr>
          <p:nvPr>
            <p:ph idx="1"/>
          </p:nvPr>
        </p:nvSpPr>
        <p:spPr/>
        <p:txBody>
          <a:bodyPr/>
          <a:lstStyle/>
          <a:p>
            <a:r>
              <a:rPr lang="en-US" dirty="0" smtClean="0"/>
              <a:t>Industry level</a:t>
            </a:r>
          </a:p>
          <a:p>
            <a:pPr lvl="1"/>
            <a:r>
              <a:rPr lang="en-US" dirty="0" smtClean="0"/>
              <a:t>PNTR </a:t>
            </a:r>
            <a:r>
              <a:rPr lang="en-US" dirty="0" smtClean="0"/>
              <a:t>is associated </a:t>
            </a:r>
            <a:r>
              <a:rPr lang="en-US" dirty="0"/>
              <a:t>with increased capital </a:t>
            </a:r>
            <a:r>
              <a:rPr lang="en-US" dirty="0" smtClean="0"/>
              <a:t>and skill intensity</a:t>
            </a:r>
          </a:p>
          <a:p>
            <a:pPr lvl="1"/>
            <a:r>
              <a:rPr lang="en-US" dirty="0" smtClean="0"/>
              <a:t>Decline in production workers steeper than non-production</a:t>
            </a:r>
          </a:p>
          <a:p>
            <a:pPr lvl="1"/>
            <a:r>
              <a:rPr lang="en-US" dirty="0" smtClean="0"/>
              <a:t>Little change in capital</a:t>
            </a:r>
            <a:endParaRPr lang="en-US" dirty="0" smtClean="0"/>
          </a:p>
          <a:p>
            <a:pPr lvl="1"/>
            <a:endParaRPr lang="en-US" dirty="0" smtClean="0"/>
          </a:p>
          <a:p>
            <a:r>
              <a:rPr lang="en-US" dirty="0" smtClean="0"/>
              <a:t>Plant level</a:t>
            </a:r>
            <a:endParaRPr lang="en-US" dirty="0"/>
          </a:p>
          <a:p>
            <a:pPr lvl="1"/>
            <a:r>
              <a:rPr lang="en-US" dirty="0" smtClean="0"/>
              <a:t>PNTR is associated with increased capital intensity</a:t>
            </a:r>
          </a:p>
          <a:p>
            <a:pPr lvl="1"/>
            <a:endParaRPr lang="en-US" dirty="0"/>
          </a:p>
          <a:p>
            <a:r>
              <a:rPr lang="en-US" dirty="0" smtClean="0"/>
              <a:t>Rise in plant and industry capital intensity is consistent with</a:t>
            </a:r>
            <a:endParaRPr lang="en-US" dirty="0" smtClean="0"/>
          </a:p>
          <a:p>
            <a:pPr lvl="1"/>
            <a:r>
              <a:rPr lang="en-US" dirty="0" smtClean="0"/>
              <a:t>Changes </a:t>
            </a:r>
            <a:r>
              <a:rPr lang="en-US" dirty="0"/>
              <a:t>in product composition </a:t>
            </a:r>
            <a:r>
              <a:rPr lang="en-US" dirty="0" smtClean="0"/>
              <a:t>(</a:t>
            </a:r>
            <a:r>
              <a:rPr lang="en-US" dirty="0" err="1" smtClean="0"/>
              <a:t>Khandelwal</a:t>
            </a:r>
            <a:r>
              <a:rPr lang="en-US" dirty="0" smtClean="0"/>
              <a:t> </a:t>
            </a:r>
            <a:r>
              <a:rPr lang="en-US" dirty="0"/>
              <a:t>2010</a:t>
            </a:r>
            <a:r>
              <a:rPr lang="en-US" dirty="0" smtClean="0"/>
              <a:t>)</a:t>
            </a:r>
          </a:p>
          <a:p>
            <a:pPr lvl="1"/>
            <a:r>
              <a:rPr lang="en-US" dirty="0" smtClean="0"/>
              <a:t>Adoption </a:t>
            </a:r>
            <a:r>
              <a:rPr lang="en-US" dirty="0"/>
              <a:t>of labor-saving technologies </a:t>
            </a:r>
            <a:r>
              <a:rPr lang="en-US" dirty="0" smtClean="0"/>
              <a:t>(</a:t>
            </a:r>
            <a:r>
              <a:rPr lang="en-US" dirty="0" smtClean="0"/>
              <a:t>Bloom et al </a:t>
            </a:r>
            <a:r>
              <a:rPr lang="en-US" dirty="0"/>
              <a:t>2015</a:t>
            </a:r>
            <a:r>
              <a:rPr lang="en-US" dirty="0" smtClean="0"/>
              <a:t>)</a:t>
            </a:r>
          </a:p>
          <a:p>
            <a:pPr lvl="2"/>
            <a:r>
              <a:rPr lang="en-US" dirty="0" smtClean="0"/>
              <a:t>So, PNTR </a:t>
            </a:r>
            <a:r>
              <a:rPr lang="en-US" dirty="0"/>
              <a:t>may be associated with employment reductions beyond those attributable to replacement of U.S. production by Chinese </a:t>
            </a:r>
            <a:r>
              <a:rPr lang="en-US" dirty="0" smtClean="0"/>
              <a:t>imports</a:t>
            </a:r>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45</a:t>
            </a:fld>
            <a:endParaRPr lang="en-GB" dirty="0"/>
          </a:p>
        </p:txBody>
      </p:sp>
    </p:spTree>
    <p:extLst>
      <p:ext uri="{BB962C8B-B14F-4D97-AF65-F5344CB8AC3E}">
        <p14:creationId xmlns:p14="http://schemas.microsoft.com/office/powerpoint/2010/main" val="205024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Changes in U.S. Factor </a:t>
            </a:r>
            <a:r>
              <a:rPr lang="en-US" dirty="0" smtClean="0"/>
              <a:t>Intensity (CM)</a:t>
            </a:r>
            <a:br>
              <a:rPr lang="en-US" dirty="0" smtClean="0"/>
            </a:br>
            <a:r>
              <a:rPr lang="en-US" sz="1400" u="sng" dirty="0" smtClean="0"/>
              <a:t>Industry</a:t>
            </a:r>
            <a:r>
              <a:rPr lang="en-US" sz="1400" dirty="0" smtClean="0"/>
              <a:t> Level</a:t>
            </a:r>
            <a:endParaRPr lang="en-US" sz="1400" dirty="0"/>
          </a:p>
        </p:txBody>
      </p:sp>
      <p:sp>
        <p:nvSpPr>
          <p:cNvPr id="3" name="Slide Number Placeholder 2"/>
          <p:cNvSpPr>
            <a:spLocks noGrp="1"/>
          </p:cNvSpPr>
          <p:nvPr>
            <p:ph type="sldNum" sz="quarter" idx="11"/>
          </p:nvPr>
        </p:nvSpPr>
        <p:spPr/>
        <p:txBody>
          <a:bodyPr/>
          <a:lstStyle/>
          <a:p>
            <a:pPr>
              <a:defRPr/>
            </a:pPr>
            <a:endParaRPr lang="en-GB" smtClean="0"/>
          </a:p>
          <a:p>
            <a:pPr>
              <a:defRPr/>
            </a:pPr>
            <a:fld id="{B18DCB8B-D2FE-45D5-9D77-2EAE87C4CC26}" type="slidenum">
              <a:rPr lang="en-GB" smtClean="0"/>
              <a:pPr>
                <a:defRPr/>
              </a:pPr>
              <a:t>46</a:t>
            </a:fld>
            <a:endParaRPr lang="en-GB" dirty="0"/>
          </a:p>
        </p:txBody>
      </p:sp>
      <p:graphicFrame>
        <p:nvGraphicFramePr>
          <p:cNvPr id="4" name="Object 3"/>
          <p:cNvGraphicFramePr>
            <a:graphicFrameLocks noChangeAspect="1"/>
          </p:cNvGraphicFramePr>
          <p:nvPr>
            <p:extLst>
              <p:ext uri="{D42A27DB-BD31-4B8C-83A1-F6EECF244321}">
                <p14:modId xmlns:p14="http://schemas.microsoft.com/office/powerpoint/2010/main" val="938675258"/>
              </p:ext>
            </p:extLst>
          </p:nvPr>
        </p:nvGraphicFramePr>
        <p:xfrm>
          <a:off x="892334" y="1249557"/>
          <a:ext cx="7360920" cy="5160652"/>
        </p:xfrm>
        <a:graphic>
          <a:graphicData uri="http://schemas.openxmlformats.org/presentationml/2006/ole">
            <mc:AlternateContent xmlns:mc="http://schemas.openxmlformats.org/markup-compatibility/2006">
              <mc:Choice xmlns:v="urn:schemas-microsoft-com:vml" Requires="v">
                <p:oleObj spid="_x0000_s34832" name="Worksheet" r:id="rId3" imgW="8763000" imgH="6143633" progId="Excel.Sheet.12">
                  <p:embed/>
                </p:oleObj>
              </mc:Choice>
              <mc:Fallback>
                <p:oleObj name="Worksheet" r:id="rId3" imgW="8763000" imgH="6143633" progId="Excel.Sheet.12">
                  <p:embed/>
                  <p:pic>
                    <p:nvPicPr>
                      <p:cNvPr id="0" name=""/>
                      <p:cNvPicPr/>
                      <p:nvPr/>
                    </p:nvPicPr>
                    <p:blipFill>
                      <a:blip r:embed="rId4"/>
                      <a:stretch>
                        <a:fillRect/>
                      </a:stretch>
                    </p:blipFill>
                    <p:spPr>
                      <a:xfrm>
                        <a:off x="892334" y="1249557"/>
                        <a:ext cx="7360920" cy="5160652"/>
                      </a:xfrm>
                      <a:prstGeom prst="rect">
                        <a:avLst/>
                      </a:prstGeom>
                    </p:spPr>
                  </p:pic>
                </p:oleObj>
              </mc:Fallback>
            </mc:AlternateContent>
          </a:graphicData>
        </a:graphic>
      </p:graphicFrame>
    </p:spTree>
    <p:extLst>
      <p:ext uri="{BB962C8B-B14F-4D97-AF65-F5344CB8AC3E}">
        <p14:creationId xmlns:p14="http://schemas.microsoft.com/office/powerpoint/2010/main" val="120395580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Changes in U.S. Factor </a:t>
            </a:r>
            <a:r>
              <a:rPr lang="en-US" dirty="0" smtClean="0"/>
              <a:t>Intensity (CM)</a:t>
            </a:r>
            <a:br>
              <a:rPr lang="en-US" dirty="0" smtClean="0"/>
            </a:br>
            <a:r>
              <a:rPr lang="en-US" sz="1400" u="sng" dirty="0" smtClean="0"/>
              <a:t>Plant</a:t>
            </a:r>
            <a:r>
              <a:rPr lang="en-US" sz="1400" dirty="0" smtClean="0"/>
              <a:t> Level</a:t>
            </a:r>
            <a:endParaRPr lang="en-US" sz="1400" dirty="0"/>
          </a:p>
        </p:txBody>
      </p:sp>
      <p:sp>
        <p:nvSpPr>
          <p:cNvPr id="3" name="Slide Number Placeholder 2"/>
          <p:cNvSpPr>
            <a:spLocks noGrp="1"/>
          </p:cNvSpPr>
          <p:nvPr>
            <p:ph type="sldNum" sz="quarter" idx="11"/>
          </p:nvPr>
        </p:nvSpPr>
        <p:spPr/>
        <p:txBody>
          <a:bodyPr/>
          <a:lstStyle/>
          <a:p>
            <a:pPr>
              <a:defRPr/>
            </a:pPr>
            <a:endParaRPr lang="en-GB" smtClean="0"/>
          </a:p>
          <a:p>
            <a:pPr>
              <a:defRPr/>
            </a:pPr>
            <a:fld id="{B18DCB8B-D2FE-45D5-9D77-2EAE87C4CC26}" type="slidenum">
              <a:rPr lang="en-GB" smtClean="0"/>
              <a:pPr>
                <a:defRPr/>
              </a:pPr>
              <a:t>47</a:t>
            </a:fld>
            <a:endParaRPr lang="en-GB" dirty="0"/>
          </a:p>
        </p:txBody>
      </p:sp>
      <p:graphicFrame>
        <p:nvGraphicFramePr>
          <p:cNvPr id="5" name="Object 4"/>
          <p:cNvGraphicFramePr>
            <a:graphicFrameLocks noChangeAspect="1"/>
          </p:cNvGraphicFramePr>
          <p:nvPr>
            <p:extLst>
              <p:ext uri="{D42A27DB-BD31-4B8C-83A1-F6EECF244321}">
                <p14:modId xmlns:p14="http://schemas.microsoft.com/office/powerpoint/2010/main" val="2652478968"/>
              </p:ext>
            </p:extLst>
          </p:nvPr>
        </p:nvGraphicFramePr>
        <p:xfrm>
          <a:off x="1089606" y="1027592"/>
          <a:ext cx="6964788" cy="5532106"/>
        </p:xfrm>
        <a:graphic>
          <a:graphicData uri="http://schemas.openxmlformats.org/presentationml/2006/ole">
            <mc:AlternateContent xmlns:mc="http://schemas.openxmlformats.org/markup-compatibility/2006">
              <mc:Choice xmlns:v="urn:schemas-microsoft-com:vml" Requires="v">
                <p:oleObj spid="_x0000_s35856" name="Worksheet" r:id="rId3" imgW="8705985" imgH="6915133" progId="Excel.Sheet.12">
                  <p:embed/>
                </p:oleObj>
              </mc:Choice>
              <mc:Fallback>
                <p:oleObj name="Worksheet" r:id="rId3" imgW="8705985" imgH="6915133" progId="Excel.Sheet.12">
                  <p:embed/>
                  <p:pic>
                    <p:nvPicPr>
                      <p:cNvPr id="0" name=""/>
                      <p:cNvPicPr/>
                      <p:nvPr/>
                    </p:nvPicPr>
                    <p:blipFill>
                      <a:blip r:embed="rId4"/>
                      <a:stretch>
                        <a:fillRect/>
                      </a:stretch>
                    </p:blipFill>
                    <p:spPr>
                      <a:xfrm>
                        <a:off x="1089606" y="1027592"/>
                        <a:ext cx="6964788" cy="5532106"/>
                      </a:xfrm>
                      <a:prstGeom prst="rect">
                        <a:avLst/>
                      </a:prstGeom>
                    </p:spPr>
                  </p:pic>
                </p:oleObj>
              </mc:Fallback>
            </mc:AlternateContent>
          </a:graphicData>
        </a:graphic>
      </p:graphicFrame>
    </p:spTree>
    <p:extLst>
      <p:ext uri="{BB962C8B-B14F-4D97-AF65-F5344CB8AC3E}">
        <p14:creationId xmlns:p14="http://schemas.microsoft.com/office/powerpoint/2010/main" val="238780747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Additional Plant-Level Results (LBD)</a:t>
            </a:r>
            <a:endParaRPr lang="en-US" dirty="0"/>
          </a:p>
        </p:txBody>
      </p:sp>
      <p:sp>
        <p:nvSpPr>
          <p:cNvPr id="3" name="Content Placeholder 2"/>
          <p:cNvSpPr>
            <a:spLocks noGrp="1"/>
          </p:cNvSpPr>
          <p:nvPr>
            <p:ph idx="1"/>
          </p:nvPr>
        </p:nvSpPr>
        <p:spPr/>
        <p:txBody>
          <a:bodyPr/>
          <a:lstStyle/>
          <a:p>
            <a:r>
              <a:rPr lang="en-US" dirty="0" smtClean="0"/>
              <a:t>Compare plant </a:t>
            </a:r>
            <a:r>
              <a:rPr lang="en-US" dirty="0"/>
              <a:t>employment and plant death regressions </a:t>
            </a:r>
            <a:endParaRPr lang="en-US" dirty="0" smtClean="0"/>
          </a:p>
          <a:p>
            <a:pPr lvl="1"/>
            <a:r>
              <a:rPr lang="en-US" dirty="0" smtClean="0"/>
              <a:t>Reaction to PNTR included both shrinking and dying</a:t>
            </a:r>
          </a:p>
          <a:p>
            <a:pPr lvl="1"/>
            <a:endParaRPr lang="en-US" dirty="0"/>
          </a:p>
          <a:p>
            <a:r>
              <a:rPr lang="en-US" dirty="0" smtClean="0"/>
              <a:t>Input-output linkages</a:t>
            </a:r>
          </a:p>
          <a:p>
            <a:pPr lvl="1"/>
            <a:r>
              <a:rPr lang="en-US" dirty="0"/>
              <a:t>Use </a:t>
            </a:r>
            <a:r>
              <a:rPr lang="en-US" dirty="0" smtClean="0"/>
              <a:t>input-output tables </a:t>
            </a:r>
            <a:r>
              <a:rPr lang="en-US" dirty="0"/>
              <a:t>to compute </a:t>
            </a:r>
            <a:r>
              <a:rPr lang="en-US" dirty="0" smtClean="0"/>
              <a:t>plants’ </a:t>
            </a:r>
            <a:r>
              <a:rPr lang="en-US" dirty="0"/>
              <a:t>exposure to PNTR </a:t>
            </a:r>
            <a:r>
              <a:rPr lang="en-US" dirty="0" smtClean="0"/>
              <a:t>the inputs they purchase (upstream NTR gap) and the industries they sell to (downstream NTR gap)</a:t>
            </a:r>
            <a:endParaRPr lang="en-US" dirty="0"/>
          </a:p>
          <a:p>
            <a:pPr lvl="1"/>
            <a:r>
              <a:rPr lang="en-US" dirty="0" smtClean="0"/>
              <a:t>Employment </a:t>
            </a:r>
            <a:r>
              <a:rPr lang="en-US" dirty="0"/>
              <a:t>among continuing plants and plant survival respond negatively to exposure to PNTR in downstream </a:t>
            </a:r>
            <a:endParaRPr lang="en-US" dirty="0" smtClean="0"/>
          </a:p>
          <a:p>
            <a:pPr lvl="1"/>
            <a:r>
              <a:rPr lang="en-US" dirty="0" smtClean="0"/>
              <a:t>Indirect </a:t>
            </a:r>
            <a:r>
              <a:rPr lang="en-US" dirty="0"/>
              <a:t>evidence of trade-induced supply-chain disruptions (Baldwin and </a:t>
            </a:r>
            <a:r>
              <a:rPr lang="en-US" dirty="0" err="1"/>
              <a:t>Venables</a:t>
            </a:r>
            <a:r>
              <a:rPr lang="en-US" dirty="0"/>
              <a:t> 2013)</a:t>
            </a:r>
          </a:p>
          <a:p>
            <a:endParaRPr lang="en-US" dirty="0" smtClean="0"/>
          </a:p>
          <a:p>
            <a:endParaRPr lang="en-US" dirty="0" smtClean="0"/>
          </a:p>
          <a:p>
            <a:endParaRPr lang="en-US" dirty="0"/>
          </a:p>
        </p:txBody>
      </p:sp>
      <p:sp>
        <p:nvSpPr>
          <p:cNvPr id="4" name="Slide Number Placeholder 3"/>
          <p:cNvSpPr>
            <a:spLocks noGrp="1"/>
          </p:cNvSpPr>
          <p:nvPr>
            <p:ph type="sldNum" sz="quarter" idx="11"/>
          </p:nvPr>
        </p:nvSpPr>
        <p:spPr/>
        <p:txBody>
          <a:bodyPr/>
          <a:lstStyle/>
          <a:p>
            <a:pPr>
              <a:defRPr/>
            </a:pPr>
            <a:endParaRPr lang="en-GB" smtClean="0"/>
          </a:p>
          <a:p>
            <a:pPr>
              <a:defRPr/>
            </a:pPr>
            <a:fld id="{FC96386F-C149-48D8-92C5-2CFDBA85534B}" type="slidenum">
              <a:rPr lang="en-GB" smtClean="0"/>
              <a:pPr>
                <a:defRPr/>
              </a:pPr>
              <a:t>48</a:t>
            </a:fld>
            <a:endParaRPr lang="en-GB" dirty="0"/>
          </a:p>
        </p:txBody>
      </p:sp>
    </p:spTree>
    <p:extLst>
      <p:ext uri="{BB962C8B-B14F-4D97-AF65-F5344CB8AC3E}">
        <p14:creationId xmlns:p14="http://schemas.microsoft.com/office/powerpoint/2010/main" val="3389418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Additional Plant-Level Results (LBD)</a:t>
            </a:r>
            <a:endParaRPr lang="en-US" sz="1400" dirty="0"/>
          </a:p>
        </p:txBody>
      </p:sp>
      <p:sp>
        <p:nvSpPr>
          <p:cNvPr id="3" name="Slide Number Placeholder 2"/>
          <p:cNvSpPr>
            <a:spLocks noGrp="1"/>
          </p:cNvSpPr>
          <p:nvPr>
            <p:ph type="sldNum" sz="quarter" idx="11"/>
          </p:nvPr>
        </p:nvSpPr>
        <p:spPr/>
        <p:txBody>
          <a:bodyPr/>
          <a:lstStyle/>
          <a:p>
            <a:pPr>
              <a:defRPr/>
            </a:pPr>
            <a:endParaRPr lang="en-GB" smtClean="0"/>
          </a:p>
          <a:p>
            <a:pPr>
              <a:defRPr/>
            </a:pPr>
            <a:fld id="{B18DCB8B-D2FE-45D5-9D77-2EAE87C4CC26}" type="slidenum">
              <a:rPr lang="en-GB" smtClean="0"/>
              <a:pPr>
                <a:defRPr/>
              </a:pPr>
              <a:t>49</a:t>
            </a:fld>
            <a:endParaRPr lang="en-GB" dirty="0"/>
          </a:p>
        </p:txBody>
      </p:sp>
      <p:graphicFrame>
        <p:nvGraphicFramePr>
          <p:cNvPr id="4" name="Object 3"/>
          <p:cNvGraphicFramePr>
            <a:graphicFrameLocks noChangeAspect="1"/>
          </p:cNvGraphicFramePr>
          <p:nvPr>
            <p:extLst>
              <p:ext uri="{D42A27DB-BD31-4B8C-83A1-F6EECF244321}">
                <p14:modId xmlns:p14="http://schemas.microsoft.com/office/powerpoint/2010/main" val="86879733"/>
              </p:ext>
            </p:extLst>
          </p:nvPr>
        </p:nvGraphicFramePr>
        <p:xfrm>
          <a:off x="1810831" y="996964"/>
          <a:ext cx="5522337" cy="5751499"/>
        </p:xfrm>
        <a:graphic>
          <a:graphicData uri="http://schemas.openxmlformats.org/presentationml/2006/ole">
            <mc:AlternateContent xmlns:mc="http://schemas.openxmlformats.org/markup-compatibility/2006">
              <mc:Choice xmlns:v="urn:schemas-microsoft-com:vml" Requires="v">
                <p:oleObj spid="_x0000_s36877" name="Worksheet" r:id="rId3" imgW="6686685" imgH="6962677" progId="Excel.Sheet.12">
                  <p:embed/>
                </p:oleObj>
              </mc:Choice>
              <mc:Fallback>
                <p:oleObj name="Worksheet" r:id="rId3" imgW="6686685" imgH="6962677" progId="Excel.Sheet.12">
                  <p:embed/>
                  <p:pic>
                    <p:nvPicPr>
                      <p:cNvPr id="0" name=""/>
                      <p:cNvPicPr/>
                      <p:nvPr/>
                    </p:nvPicPr>
                    <p:blipFill>
                      <a:blip r:embed="rId4"/>
                      <a:stretch>
                        <a:fillRect/>
                      </a:stretch>
                    </p:blipFill>
                    <p:spPr>
                      <a:xfrm>
                        <a:off x="1810831" y="996964"/>
                        <a:ext cx="5522337" cy="5751499"/>
                      </a:xfrm>
                      <a:prstGeom prst="rect">
                        <a:avLst/>
                      </a:prstGeom>
                    </p:spPr>
                  </p:pic>
                </p:oleObj>
              </mc:Fallback>
            </mc:AlternateContent>
          </a:graphicData>
        </a:graphic>
      </p:graphicFrame>
    </p:spTree>
    <p:extLst>
      <p:ext uri="{BB962C8B-B14F-4D97-AF65-F5344CB8AC3E}">
        <p14:creationId xmlns:p14="http://schemas.microsoft.com/office/powerpoint/2010/main" val="3728779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Post-War U.S. Manufacturing Employment</a:t>
            </a:r>
            <a:endParaRPr lang="en-US"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5</a:t>
            </a:fld>
            <a:endParaRPr lang="en-GB" dirty="0"/>
          </a:p>
        </p:txBody>
      </p:sp>
      <p:pic>
        <p:nvPicPr>
          <p:cNvPr id="4099" name="Picture 3"/>
          <p:cNvPicPr>
            <a:picLocks noChangeAspect="1" noChangeArrowheads="1"/>
          </p:cNvPicPr>
          <p:nvPr/>
        </p:nvPicPr>
        <p:blipFill>
          <a:blip r:embed="rId3" cstate="print"/>
          <a:srcRect/>
          <a:stretch>
            <a:fillRect/>
          </a:stretch>
        </p:blipFill>
        <p:spPr bwMode="auto">
          <a:xfrm>
            <a:off x="2014538" y="1557338"/>
            <a:ext cx="5114925" cy="3743325"/>
          </a:xfrm>
          <a:prstGeom prst="rect">
            <a:avLst/>
          </a:prstGeom>
          <a:noFill/>
          <a:ln w="9525">
            <a:noFill/>
            <a:miter lim="800000"/>
            <a:headEnd/>
            <a:tailEnd/>
          </a:ln>
          <a:effectLst/>
        </p:spPr>
      </p:pic>
      <p:sp>
        <p:nvSpPr>
          <p:cNvPr id="12" name="Rectangle 11"/>
          <p:cNvSpPr/>
          <p:nvPr/>
        </p:nvSpPr>
        <p:spPr bwMode="auto">
          <a:xfrm>
            <a:off x="6346209" y="3464253"/>
            <a:ext cx="487572" cy="21892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dirty="0" smtClean="0">
              <a:ln>
                <a:noFill/>
              </a:ln>
              <a:solidFill>
                <a:schemeClr val="tx1"/>
              </a:solidFill>
              <a:effectLst/>
              <a:latin typeface="Tahoma" charset="0"/>
            </a:endParaRPr>
          </a:p>
        </p:txBody>
      </p:sp>
      <p:sp>
        <p:nvSpPr>
          <p:cNvPr id="13" name="TextBox 12"/>
          <p:cNvSpPr txBox="1"/>
          <p:nvPr/>
        </p:nvSpPr>
        <p:spPr>
          <a:xfrm>
            <a:off x="6192295" y="3449837"/>
            <a:ext cx="1395860" cy="246221"/>
          </a:xfrm>
          <a:prstGeom prst="rect">
            <a:avLst/>
          </a:prstGeom>
          <a:noFill/>
          <a:ln>
            <a:noFill/>
          </a:ln>
        </p:spPr>
        <p:txBody>
          <a:bodyPr wrap="square" rtlCol="0">
            <a:spAutoFit/>
          </a:bodyPr>
          <a:lstStyle/>
          <a:p>
            <a:pPr algn="just"/>
            <a:r>
              <a:rPr lang="en-US" sz="1000" b="0" u="none" kern="0" dirty="0" smtClean="0">
                <a:solidFill>
                  <a:srgbClr val="FF0000"/>
                </a:solidFill>
                <a:latin typeface="Arial" pitchFamily="34" charset="0"/>
                <a:cs typeface="Arial" pitchFamily="34" charset="0"/>
              </a:rPr>
              <a:t>-2.9 mill over 3 years</a:t>
            </a:r>
            <a:endParaRPr lang="en-US" sz="1000" b="0" u="none" dirty="0" smtClean="0">
              <a:latin typeface="Arial" pitchFamily="34" charset="0"/>
              <a:cs typeface="Arial" pitchFamily="34" charset="0"/>
            </a:endParaRPr>
          </a:p>
        </p:txBody>
      </p:sp>
      <p:cxnSp>
        <p:nvCxnSpPr>
          <p:cNvPr id="14" name="Straight Connector 13"/>
          <p:cNvCxnSpPr/>
          <p:nvPr/>
        </p:nvCxnSpPr>
        <p:spPr bwMode="auto">
          <a:xfrm>
            <a:off x="3602038" y="2869902"/>
            <a:ext cx="2543581" cy="0"/>
          </a:xfrm>
          <a:prstGeom prst="line">
            <a:avLst/>
          </a:prstGeom>
          <a:solidFill>
            <a:schemeClr val="accent1"/>
          </a:solidFill>
          <a:ln w="9525" cap="flat" cmpd="sng" algn="ctr">
            <a:solidFill>
              <a:srgbClr val="FF0000"/>
            </a:solidFill>
            <a:prstDash val="solid"/>
            <a:round/>
            <a:headEnd type="none" w="med" len="med"/>
            <a:tailEnd type="none" w="med" len="med"/>
          </a:ln>
          <a:effectLst/>
        </p:spPr>
      </p:cxnSp>
    </p:spTree>
    <p:extLst>
      <p:ext uri="{BB962C8B-B14F-4D97-AF65-F5344CB8AC3E}">
        <p14:creationId xmlns:p14="http://schemas.microsoft.com/office/powerpoint/2010/main" val="127560848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lstStyle/>
          <a:p>
            <a:r>
              <a:rPr lang="en-US" dirty="0" smtClean="0">
                <a:solidFill>
                  <a:schemeClr val="accent6"/>
                </a:solidFill>
              </a:rPr>
              <a:t>Strong link between US manufacturing job loss and PNTR</a:t>
            </a:r>
          </a:p>
          <a:p>
            <a:pPr lvl="1"/>
            <a:r>
              <a:rPr lang="en-US" dirty="0" smtClean="0">
                <a:solidFill>
                  <a:schemeClr val="accent6"/>
                </a:solidFill>
              </a:rPr>
              <a:t>Not evident in EU which did not undergo similar policy change</a:t>
            </a:r>
          </a:p>
          <a:p>
            <a:endParaRPr lang="en-US" dirty="0" smtClean="0">
              <a:solidFill>
                <a:schemeClr val="accent6"/>
              </a:solidFill>
            </a:endParaRPr>
          </a:p>
          <a:p>
            <a:r>
              <a:rPr lang="en-US" dirty="0" smtClean="0">
                <a:solidFill>
                  <a:schemeClr val="accent6"/>
                </a:solidFill>
              </a:rPr>
              <a:t>Potential mechanisms include </a:t>
            </a:r>
          </a:p>
          <a:p>
            <a:pPr lvl="1"/>
            <a:r>
              <a:rPr lang="en-US" dirty="0" smtClean="0">
                <a:solidFill>
                  <a:schemeClr val="accent6"/>
                </a:solidFill>
              </a:rPr>
              <a:t>Greater incentives for U.S. firms to import inputs and final goods</a:t>
            </a:r>
          </a:p>
          <a:p>
            <a:pPr lvl="1"/>
            <a:r>
              <a:rPr lang="en-US" dirty="0">
                <a:solidFill>
                  <a:schemeClr val="accent6"/>
                </a:solidFill>
              </a:rPr>
              <a:t>Greater incentives for </a:t>
            </a:r>
            <a:r>
              <a:rPr lang="en-US" dirty="0" smtClean="0">
                <a:solidFill>
                  <a:schemeClr val="accent6"/>
                </a:solidFill>
              </a:rPr>
              <a:t>Chinese firms to scale up exports</a:t>
            </a:r>
          </a:p>
          <a:p>
            <a:pPr lvl="1"/>
            <a:r>
              <a:rPr lang="en-US" dirty="0">
                <a:solidFill>
                  <a:schemeClr val="accent6"/>
                </a:solidFill>
              </a:rPr>
              <a:t>Greater incentives for U.S. firms to </a:t>
            </a:r>
            <a:r>
              <a:rPr lang="en-US" dirty="0" smtClean="0">
                <a:solidFill>
                  <a:schemeClr val="accent6"/>
                </a:solidFill>
              </a:rPr>
              <a:t>introduce labor-saving technologies</a:t>
            </a:r>
          </a:p>
          <a:p>
            <a:pPr lvl="1"/>
            <a:endParaRPr lang="en-US" dirty="0">
              <a:solidFill>
                <a:schemeClr val="accent6"/>
              </a:solidFill>
            </a:endParaRPr>
          </a:p>
          <a:p>
            <a:r>
              <a:rPr lang="en-US" dirty="0" smtClean="0">
                <a:solidFill>
                  <a:schemeClr val="accent6"/>
                </a:solidFill>
              </a:rPr>
              <a:t>Next steps</a:t>
            </a:r>
          </a:p>
          <a:p>
            <a:pPr lvl="1"/>
            <a:r>
              <a:rPr lang="en-US" dirty="0" smtClean="0">
                <a:solidFill>
                  <a:schemeClr val="accent6"/>
                </a:solidFill>
              </a:rPr>
              <a:t>Did PNTR induce reallocation within firms?</a:t>
            </a:r>
          </a:p>
          <a:p>
            <a:pPr lvl="1"/>
            <a:r>
              <a:rPr lang="en-US" dirty="0" smtClean="0">
                <a:solidFill>
                  <a:schemeClr val="accent6"/>
                </a:solidFill>
              </a:rPr>
              <a:t>How did PNTR affect procurement patterns</a:t>
            </a:r>
            <a:r>
              <a:rPr lang="en-US" dirty="0" smtClean="0">
                <a:solidFill>
                  <a:schemeClr val="accent6"/>
                </a:solidFill>
              </a:rPr>
              <a:t>?</a:t>
            </a:r>
          </a:p>
          <a:p>
            <a:pPr lvl="1"/>
            <a:endParaRPr lang="en-US" dirty="0">
              <a:solidFill>
                <a:schemeClr val="accent6"/>
              </a:solidFill>
            </a:endParaRPr>
          </a:p>
          <a:p>
            <a:endParaRPr lang="en-US" dirty="0">
              <a:solidFill>
                <a:schemeClr val="accent6"/>
              </a:solidFill>
            </a:endParaRPr>
          </a:p>
          <a:p>
            <a:endParaRPr lang="en-US" dirty="0" smtClean="0">
              <a:solidFill>
                <a:schemeClr val="accent6"/>
              </a:solidFill>
            </a:endParaRPr>
          </a:p>
          <a:p>
            <a:pPr marL="0" indent="0">
              <a:buNone/>
            </a:pPr>
            <a:endParaRPr lang="en-US" dirty="0">
              <a:solidFill>
                <a:schemeClr val="accent6"/>
              </a:solidFill>
            </a:endParaRPr>
          </a:p>
          <a:p>
            <a:endParaRPr lang="en-US" dirty="0" smtClean="0">
              <a:solidFill>
                <a:schemeClr val="accent6"/>
              </a:solidFill>
            </a:endParaRPr>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50</a:t>
            </a:fld>
            <a:endParaRPr lang="en-GB" dirty="0"/>
          </a:p>
        </p:txBody>
      </p:sp>
    </p:spTree>
    <p:extLst>
      <p:ext uri="{BB962C8B-B14F-4D97-AF65-F5344CB8AC3E}">
        <p14:creationId xmlns:p14="http://schemas.microsoft.com/office/powerpoint/2010/main" val="243381755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3" name="Slide Number Placeholder 2"/>
          <p:cNvSpPr>
            <a:spLocks noGrp="1"/>
          </p:cNvSpPr>
          <p:nvPr>
            <p:ph type="sldNum" sz="quarter" idx="11"/>
          </p:nvPr>
        </p:nvSpPr>
        <p:spPr/>
        <p:txBody>
          <a:bodyPr/>
          <a:lstStyle/>
          <a:p>
            <a:pPr>
              <a:defRPr/>
            </a:pPr>
            <a:endParaRPr lang="en-GB" smtClean="0"/>
          </a:p>
          <a:p>
            <a:pPr>
              <a:defRPr/>
            </a:pPr>
            <a:fld id="{B18DCB8B-D2FE-45D5-9D77-2EAE87C4CC26}" type="slidenum">
              <a:rPr lang="en-GB" smtClean="0"/>
              <a:pPr>
                <a:defRPr/>
              </a:pPr>
              <a:t>51</a:t>
            </a:fld>
            <a:endParaRPr lang="en-GB" dirty="0"/>
          </a:p>
        </p:txBody>
      </p:sp>
    </p:spTree>
    <p:extLst>
      <p:ext uri="{BB962C8B-B14F-4D97-AF65-F5344CB8AC3E}">
        <p14:creationId xmlns:p14="http://schemas.microsoft.com/office/powerpoint/2010/main" val="19098563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p:cNvPicPr>
            <a:picLocks noChangeAspect="1" noChangeArrowheads="1"/>
          </p:cNvPicPr>
          <p:nvPr/>
        </p:nvPicPr>
        <p:blipFill>
          <a:blip r:embed="rId3" cstate="print"/>
          <a:srcRect/>
          <a:stretch>
            <a:fillRect/>
          </a:stretch>
        </p:blipFill>
        <p:spPr bwMode="auto">
          <a:xfrm>
            <a:off x="2014538" y="1557338"/>
            <a:ext cx="5114925" cy="3743325"/>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Post-War U.S. Manufacturing Employment</a:t>
            </a:r>
            <a:endParaRPr lang="en-US"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6</a:t>
            </a:fld>
            <a:endParaRPr lang="en-GB" dirty="0"/>
          </a:p>
        </p:txBody>
      </p:sp>
      <p:sp>
        <p:nvSpPr>
          <p:cNvPr id="3" name="Rectangle 2"/>
          <p:cNvSpPr/>
          <p:nvPr/>
        </p:nvSpPr>
        <p:spPr bwMode="auto">
          <a:xfrm>
            <a:off x="6346209" y="3464253"/>
            <a:ext cx="487572" cy="21892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1" i="0" u="sng" strike="noStrike" cap="none" normalizeH="0" baseline="0" dirty="0" smtClean="0">
              <a:ln>
                <a:noFill/>
              </a:ln>
              <a:solidFill>
                <a:schemeClr val="tx1"/>
              </a:solidFill>
              <a:effectLst/>
              <a:latin typeface="Tahoma" charset="0"/>
            </a:endParaRPr>
          </a:p>
        </p:txBody>
      </p:sp>
      <p:sp>
        <p:nvSpPr>
          <p:cNvPr id="8" name="TextBox 7"/>
          <p:cNvSpPr txBox="1"/>
          <p:nvPr/>
        </p:nvSpPr>
        <p:spPr>
          <a:xfrm>
            <a:off x="6192295" y="3449837"/>
            <a:ext cx="1395860" cy="246221"/>
          </a:xfrm>
          <a:prstGeom prst="rect">
            <a:avLst/>
          </a:prstGeom>
          <a:noFill/>
          <a:ln>
            <a:noFill/>
          </a:ln>
        </p:spPr>
        <p:txBody>
          <a:bodyPr wrap="square" rtlCol="0">
            <a:spAutoFit/>
          </a:bodyPr>
          <a:lstStyle/>
          <a:p>
            <a:pPr algn="just"/>
            <a:r>
              <a:rPr lang="en-US" sz="1000" b="0" u="none" kern="0" dirty="0" smtClean="0">
                <a:solidFill>
                  <a:srgbClr val="FF0000"/>
                </a:solidFill>
                <a:latin typeface="Arial" pitchFamily="34" charset="0"/>
                <a:cs typeface="Arial" pitchFamily="34" charset="0"/>
              </a:rPr>
              <a:t>-2.9 mill over 3 years</a:t>
            </a:r>
            <a:endParaRPr lang="en-US" sz="1000" b="0" u="none" dirty="0" smtClean="0">
              <a:latin typeface="Arial" pitchFamily="34" charset="0"/>
              <a:cs typeface="Arial" pitchFamily="34" charset="0"/>
            </a:endParaRPr>
          </a:p>
        </p:txBody>
      </p:sp>
    </p:spTree>
    <p:extLst>
      <p:ext uri="{BB962C8B-B14F-4D97-AF65-F5344CB8AC3E}">
        <p14:creationId xmlns:p14="http://schemas.microsoft.com/office/powerpoint/2010/main" val="7236637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smtClean="0"/>
              <a:t>We link the post-2001 decline in US manufacturing employment to China’s receipt of Permanent Normal Trade Relations (PNTR)</a:t>
            </a:r>
            <a:endParaRPr lang="en-US" dirty="0"/>
          </a:p>
          <a:p>
            <a:endParaRPr lang="en-US" dirty="0" smtClean="0"/>
          </a:p>
          <a:p>
            <a:r>
              <a:rPr lang="en-US" dirty="0" smtClean="0"/>
              <a:t>PNTR did not change </a:t>
            </a:r>
            <a:r>
              <a:rPr lang="en-US" u="sng" dirty="0" smtClean="0"/>
              <a:t>actual</a:t>
            </a:r>
            <a:r>
              <a:rPr lang="en-US" dirty="0" smtClean="0"/>
              <a:t> tariff rates</a:t>
            </a:r>
          </a:p>
          <a:p>
            <a:pPr lvl="1"/>
            <a:r>
              <a:rPr lang="en-US" dirty="0" smtClean="0"/>
              <a:t>Chinese imports were eligible for low NTR rates starting in 1980</a:t>
            </a:r>
            <a:endParaRPr lang="en-US" dirty="0">
              <a:solidFill>
                <a:schemeClr val="accent6"/>
              </a:solidFill>
            </a:endParaRPr>
          </a:p>
          <a:p>
            <a:pPr lvl="1"/>
            <a:r>
              <a:rPr lang="en-US" dirty="0" smtClean="0">
                <a:solidFill>
                  <a:schemeClr val="accent6"/>
                </a:solidFill>
              </a:rPr>
              <a:t>But access to these rates required annual renewal by Congress</a:t>
            </a:r>
          </a:p>
          <a:p>
            <a:pPr lvl="1"/>
            <a:r>
              <a:rPr lang="en-US" dirty="0" smtClean="0">
                <a:solidFill>
                  <a:schemeClr val="accent6"/>
                </a:solidFill>
              </a:rPr>
              <a:t>Without renewal, tariffs would rise to higher, Smoot-Hawley levels</a:t>
            </a:r>
          </a:p>
          <a:p>
            <a:endParaRPr lang="en-US" dirty="0" smtClean="0">
              <a:solidFill>
                <a:schemeClr val="accent6"/>
              </a:solidFill>
            </a:endParaRPr>
          </a:p>
          <a:p>
            <a:r>
              <a:rPr lang="en-US" dirty="0">
                <a:solidFill>
                  <a:schemeClr val="accent6"/>
                </a:solidFill>
              </a:rPr>
              <a:t>With PNTR, the possibility of </a:t>
            </a:r>
            <a:r>
              <a:rPr lang="en-US" dirty="0" smtClean="0">
                <a:solidFill>
                  <a:schemeClr val="accent6"/>
                </a:solidFill>
              </a:rPr>
              <a:t>tariff </a:t>
            </a:r>
            <a:r>
              <a:rPr lang="en-US" dirty="0">
                <a:solidFill>
                  <a:schemeClr val="accent6"/>
                </a:solidFill>
              </a:rPr>
              <a:t>hikes was </a:t>
            </a:r>
            <a:r>
              <a:rPr lang="en-US" dirty="0" smtClean="0">
                <a:solidFill>
                  <a:schemeClr val="accent6"/>
                </a:solidFill>
              </a:rPr>
              <a:t>eliminated</a:t>
            </a:r>
          </a:p>
          <a:p>
            <a:endParaRPr lang="en-US" dirty="0">
              <a:solidFill>
                <a:schemeClr val="accent6"/>
              </a:solidFill>
            </a:endParaRPr>
          </a:p>
          <a:p>
            <a:r>
              <a:rPr lang="en-US" dirty="0" smtClean="0">
                <a:solidFill>
                  <a:schemeClr val="accent6"/>
                </a:solidFill>
              </a:rPr>
              <a:t>Pre-PNTR uncertainty over possible tariff hikes likely discouraged</a:t>
            </a:r>
          </a:p>
          <a:p>
            <a:pPr lvl="1"/>
            <a:r>
              <a:rPr lang="en-US" dirty="0" smtClean="0">
                <a:solidFill>
                  <a:schemeClr val="accent6"/>
                </a:solidFill>
              </a:rPr>
              <a:t>US firms from investing in trade relationships with Chinese firms</a:t>
            </a:r>
          </a:p>
          <a:p>
            <a:pPr lvl="1"/>
            <a:r>
              <a:rPr lang="en-US" dirty="0" smtClean="0">
                <a:solidFill>
                  <a:schemeClr val="accent6"/>
                </a:solidFill>
              </a:rPr>
              <a:t>US firms from openings plants in China</a:t>
            </a:r>
          </a:p>
          <a:p>
            <a:pPr lvl="1"/>
            <a:r>
              <a:rPr lang="en-US" dirty="0" smtClean="0">
                <a:solidFill>
                  <a:schemeClr val="accent6"/>
                </a:solidFill>
              </a:rPr>
              <a:t>U.S. firms from investing in labor-saving technologies</a:t>
            </a:r>
          </a:p>
          <a:p>
            <a:pPr lvl="1"/>
            <a:r>
              <a:rPr lang="en-US" dirty="0" smtClean="0">
                <a:solidFill>
                  <a:schemeClr val="accent6"/>
                </a:solidFill>
              </a:rPr>
              <a:t>Chinese firms from making investments to export to US</a:t>
            </a:r>
          </a:p>
          <a:p>
            <a:endParaRPr lang="en-US" dirty="0">
              <a:solidFill>
                <a:schemeClr val="accent6"/>
              </a:solidFill>
            </a:endParaRPr>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7</a:t>
            </a:fld>
            <a:endParaRPr lang="en-GB" dirty="0"/>
          </a:p>
        </p:txBody>
      </p:sp>
    </p:spTree>
    <p:extLst>
      <p:ext uri="{BB962C8B-B14F-4D97-AF65-F5344CB8AC3E}">
        <p14:creationId xmlns:p14="http://schemas.microsoft.com/office/powerpoint/2010/main" val="2730284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chemeClr val="bg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bg2"/>
                                      </p:to>
                                    </p:animClr>
                                  </p:sub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3" end="3"/>
                                            </p:txEl>
                                          </p:spTgt>
                                        </p:tgtEl>
                                        <p:attrNameLst>
                                          <p:attrName>ppt_c</p:attrName>
                                        </p:attrNameLst>
                                      </p:cBhvr>
                                      <p:to>
                                        <a:schemeClr val="bg2"/>
                                      </p:to>
                                    </p:animClr>
                                  </p:sub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4" end="4"/>
                                            </p:txEl>
                                          </p:spTgt>
                                        </p:tgtEl>
                                        <p:attrNameLst>
                                          <p:attrName>ppt_c</p:attrName>
                                        </p:attrNameLst>
                                      </p:cBhvr>
                                      <p:to>
                                        <a:schemeClr val="bg2"/>
                                      </p:to>
                                    </p:animClr>
                                  </p:sub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5" end="5"/>
                                            </p:txEl>
                                          </p:spTgt>
                                        </p:tgtEl>
                                        <p:attrNameLst>
                                          <p:attrName>ppt_c</p:attrName>
                                        </p:attrNameLst>
                                      </p:cBhvr>
                                      <p:to>
                                        <a:schemeClr val="bg2"/>
                                      </p:to>
                                    </p:animClr>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7" end="7"/>
                                            </p:txEl>
                                          </p:spTgt>
                                        </p:tgtEl>
                                        <p:attrNameLst>
                                          <p:attrName>ppt_c</p:attrName>
                                        </p:attrNameLst>
                                      </p:cBhvr>
                                      <p:to>
                                        <a:schemeClr val="bg2"/>
                                      </p:to>
                                    </p:animClr>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9" end="9"/>
                                            </p:txEl>
                                          </p:spTgt>
                                        </p:tgtEl>
                                        <p:attrNameLst>
                                          <p:attrName>ppt_c</p:attrName>
                                        </p:attrNameLst>
                                      </p:cBhvr>
                                      <p:to>
                                        <a:schemeClr val="bg2"/>
                                      </p:to>
                                    </p:animClr>
                                  </p:sub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0" end="10"/>
                                            </p:txEl>
                                          </p:spTgt>
                                        </p:tgtEl>
                                        <p:attrNameLst>
                                          <p:attrName>ppt_c</p:attrName>
                                        </p:attrNameLst>
                                      </p:cBhvr>
                                      <p:to>
                                        <a:schemeClr val="bg2"/>
                                      </p:to>
                                    </p:animClr>
                                  </p:sub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1" end="11"/>
                                            </p:txEl>
                                          </p:spTgt>
                                        </p:tgtEl>
                                        <p:attrNameLst>
                                          <p:attrName>ppt_c</p:attrName>
                                        </p:attrNameLst>
                                      </p:cBhvr>
                                      <p:to>
                                        <a:schemeClr val="bg2"/>
                                      </p:to>
                                    </p:animClr>
                                  </p:sub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2" end="12"/>
                                            </p:txEl>
                                          </p:spTgt>
                                        </p:tgtEl>
                                        <p:attrNameLst>
                                          <p:attrName>ppt_c</p:attrName>
                                        </p:attrNameLst>
                                      </p:cBhvr>
                                      <p:to>
                                        <a:schemeClr val="bg2"/>
                                      </p:to>
                                    </p:animClr>
                                  </p:subTnLst>
                                </p:cTn>
                              </p:par>
                              <p:par>
                                <p:cTn id="31" presetID="1" presetClass="entr" presetSubtype="0" fill="hold" grpId="0"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3" end="13"/>
                                            </p:txEl>
                                          </p:spTgt>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Before Continuing…</a:t>
            </a:r>
            <a:endParaRPr lang="en-US" dirty="0"/>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8</a:t>
            </a:fld>
            <a:endParaRPr lang="en-GB" dirty="0"/>
          </a:p>
        </p:txBody>
      </p:sp>
      <p:pic>
        <p:nvPicPr>
          <p:cNvPr id="1027" name="Picture 3"/>
          <p:cNvPicPr>
            <a:picLocks noChangeAspect="1" noChangeArrowheads="1"/>
          </p:cNvPicPr>
          <p:nvPr/>
        </p:nvPicPr>
        <p:blipFill>
          <a:blip r:embed="rId3" cstate="print"/>
          <a:srcRect/>
          <a:stretch>
            <a:fillRect/>
          </a:stretch>
        </p:blipFill>
        <p:spPr bwMode="auto">
          <a:xfrm>
            <a:off x="360363" y="1573213"/>
            <a:ext cx="5114925" cy="3743325"/>
          </a:xfrm>
          <a:prstGeom prst="rect">
            <a:avLst/>
          </a:prstGeom>
          <a:noFill/>
          <a:ln w="9525">
            <a:noFill/>
            <a:miter lim="800000"/>
            <a:headEnd/>
            <a:tailEnd/>
          </a:ln>
          <a:effectLst/>
        </p:spPr>
      </p:pic>
      <p:sp>
        <p:nvSpPr>
          <p:cNvPr id="5" name="Content Placeholder 2"/>
          <p:cNvSpPr>
            <a:spLocks noGrp="1"/>
          </p:cNvSpPr>
          <p:nvPr>
            <p:ph idx="1"/>
          </p:nvPr>
        </p:nvSpPr>
        <p:spPr>
          <a:xfrm>
            <a:off x="5486399" y="1573213"/>
            <a:ext cx="3305175" cy="5284787"/>
          </a:xfrm>
        </p:spPr>
        <p:txBody>
          <a:bodyPr/>
          <a:lstStyle/>
          <a:p>
            <a:endParaRPr lang="en-US" sz="1400" dirty="0" smtClean="0"/>
          </a:p>
          <a:p>
            <a:endParaRPr lang="en-US" sz="1400" dirty="0" smtClean="0"/>
          </a:p>
          <a:p>
            <a:pPr marL="0" indent="0">
              <a:buNone/>
            </a:pPr>
            <a:endParaRPr lang="en-US" sz="1400" dirty="0" smtClean="0"/>
          </a:p>
          <a:p>
            <a:pPr>
              <a:buNone/>
            </a:pPr>
            <a:r>
              <a:rPr lang="en-US" sz="1400" dirty="0" smtClean="0"/>
              <a:t>	</a:t>
            </a:r>
          </a:p>
          <a:p>
            <a:pPr>
              <a:buNone/>
            </a:pPr>
            <a:endParaRPr lang="en-US" sz="1400" dirty="0"/>
          </a:p>
          <a:p>
            <a:pPr>
              <a:buNone/>
            </a:pPr>
            <a:r>
              <a:rPr lang="en-US" sz="1400" dirty="0" smtClean="0"/>
              <a:t>	Despite the sharp decline in employment after 2001, real value added continues rising at its historical pace</a:t>
            </a:r>
          </a:p>
          <a:p>
            <a:endParaRPr lang="en-US" sz="1400" dirty="0" smtClean="0"/>
          </a:p>
          <a:p>
            <a:endParaRPr lang="en-US" sz="1400" dirty="0"/>
          </a:p>
        </p:txBody>
      </p:sp>
    </p:spTree>
    <p:extLst>
      <p:ext uri="{BB962C8B-B14F-4D97-AF65-F5344CB8AC3E}">
        <p14:creationId xmlns:p14="http://schemas.microsoft.com/office/powerpoint/2010/main" val="198400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US-China Trade Policy</a:t>
            </a:r>
          </a:p>
          <a:p>
            <a:endParaRPr lang="en-US" dirty="0" smtClean="0"/>
          </a:p>
          <a:p>
            <a:r>
              <a:rPr lang="en-US" dirty="0" smtClean="0">
                <a:solidFill>
                  <a:schemeClr val="bg1">
                    <a:lumMod val="65000"/>
                  </a:schemeClr>
                </a:solidFill>
              </a:rPr>
              <a:t>Census Data</a:t>
            </a:r>
          </a:p>
          <a:p>
            <a:pPr marL="0" indent="0">
              <a:buNone/>
            </a:pPr>
            <a:endParaRPr lang="en-US" dirty="0" smtClean="0">
              <a:solidFill>
                <a:schemeClr val="bg1">
                  <a:lumMod val="65000"/>
                </a:schemeClr>
              </a:solidFill>
            </a:endParaRPr>
          </a:p>
          <a:p>
            <a:r>
              <a:rPr lang="en-US" dirty="0">
                <a:solidFill>
                  <a:schemeClr val="bg1">
                    <a:lumMod val="65000"/>
                  </a:schemeClr>
                </a:solidFill>
              </a:rPr>
              <a:t>Main </a:t>
            </a:r>
            <a:r>
              <a:rPr lang="en-US" dirty="0" smtClean="0">
                <a:solidFill>
                  <a:schemeClr val="bg1">
                    <a:lumMod val="65000"/>
                  </a:schemeClr>
                </a:solidFill>
              </a:rPr>
              <a:t>results</a:t>
            </a:r>
          </a:p>
          <a:p>
            <a:endParaRPr lang="en-US" dirty="0">
              <a:solidFill>
                <a:schemeClr val="accent6"/>
              </a:solidFill>
            </a:endParaRPr>
          </a:p>
          <a:p>
            <a:r>
              <a:rPr lang="en-US" dirty="0" smtClean="0">
                <a:solidFill>
                  <a:schemeClr val="bg1">
                    <a:lumMod val="65000"/>
                  </a:schemeClr>
                </a:solidFill>
              </a:rPr>
              <a:t>Mechanisms</a:t>
            </a:r>
            <a:endParaRPr lang="en-US" dirty="0">
              <a:solidFill>
                <a:schemeClr val="bg1">
                  <a:lumMod val="65000"/>
                </a:schemeClr>
              </a:solidFill>
            </a:endParaRPr>
          </a:p>
          <a:p>
            <a:endParaRPr lang="en-US" dirty="0">
              <a:solidFill>
                <a:schemeClr val="bg1">
                  <a:lumMod val="65000"/>
                </a:schemeClr>
              </a:solidFill>
            </a:endParaRPr>
          </a:p>
          <a:p>
            <a:r>
              <a:rPr lang="en-US" dirty="0">
                <a:solidFill>
                  <a:schemeClr val="bg1">
                    <a:lumMod val="65000"/>
                  </a:schemeClr>
                </a:solidFill>
              </a:rPr>
              <a:t>Conclusion</a:t>
            </a:r>
          </a:p>
          <a:p>
            <a:endParaRPr lang="en-US" dirty="0">
              <a:solidFill>
                <a:schemeClr val="bg1">
                  <a:lumMod val="65000"/>
                </a:schemeClr>
              </a:solidFill>
            </a:endParaRPr>
          </a:p>
          <a:p>
            <a:pPr lvl="1"/>
            <a:endParaRPr lang="en-US" dirty="0">
              <a:solidFill>
                <a:schemeClr val="bg1">
                  <a:lumMod val="65000"/>
                </a:schemeClr>
              </a:solidFill>
            </a:endParaRPr>
          </a:p>
        </p:txBody>
      </p:sp>
      <p:sp>
        <p:nvSpPr>
          <p:cNvPr id="4" name="Slide Number Placeholder 3"/>
          <p:cNvSpPr>
            <a:spLocks noGrp="1"/>
          </p:cNvSpPr>
          <p:nvPr>
            <p:ph type="sldNum" sz="quarter" idx="11"/>
          </p:nvPr>
        </p:nvSpPr>
        <p:spPr/>
        <p:txBody>
          <a:bodyPr/>
          <a:lstStyle/>
          <a:p>
            <a:pPr>
              <a:defRPr/>
            </a:pPr>
            <a:endParaRPr lang="en-GB" dirty="0" smtClean="0"/>
          </a:p>
          <a:p>
            <a:pPr>
              <a:defRPr/>
            </a:pPr>
            <a:fld id="{FC96386F-C149-48D8-92C5-2CFDBA85534B}" type="slidenum">
              <a:rPr lang="en-GB" smtClean="0"/>
              <a:pPr>
                <a:defRPr/>
              </a:pPr>
              <a:t>9</a:t>
            </a:fld>
            <a:endParaRPr lang="en-GB" dirty="0"/>
          </a:p>
        </p:txBody>
      </p:sp>
    </p:spTree>
    <p:extLst>
      <p:ext uri="{BB962C8B-B14F-4D97-AF65-F5344CB8AC3E}">
        <p14:creationId xmlns:p14="http://schemas.microsoft.com/office/powerpoint/2010/main" val="2647965057"/>
      </p:ext>
    </p:extLst>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ahoma"/>
        <a:ea typeface=""/>
        <a:cs typeface=""/>
      </a:majorFont>
      <a:minorFont>
        <a:latin typeface="Tahoma"/>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cap="flat" cmpd="sng" algn="ctr">
          <a:solidFill>
            <a:schemeClr val="accent6"/>
          </a:solidFill>
          <a:prstDash val="solid"/>
          <a:round/>
          <a:headEnd type="none" w="med" len="med"/>
          <a:tailEnd type="none" w="med" len="med"/>
        </a:ln>
        <a:effectLst/>
      </a:spPr>
      <a:bodyPr rtlCol="0" anchor="ctr"/>
      <a:lstStyle>
        <a:defPPr algn="ctr">
          <a:defRPr/>
        </a:defPPr>
      </a:lstStyle>
    </a:spDef>
    <a:lnDef>
      <a:spPr bwMode="auto">
        <a:solidFill>
          <a:schemeClr val="accent1"/>
        </a:solidFill>
        <a:ln w="9525" cap="flat" cmpd="sng" algn="ctr">
          <a:solidFill>
            <a:srgbClr val="00B050"/>
          </a:solidFill>
          <a:prstDash val="solid"/>
          <a:round/>
          <a:headEnd type="none" w="med" len="med"/>
          <a:tailEnd type="triangle" w="med" len="med"/>
        </a:ln>
        <a:effectLst/>
      </a:spPr>
      <a:bodyPr/>
      <a:lstStyle/>
    </a:lnDef>
    <a:txDef>
      <a:spPr>
        <a:noFill/>
      </a:spPr>
      <a:bodyPr wrap="square" rtlCol="0">
        <a:spAutoFit/>
      </a:bodyPr>
      <a:lstStyle>
        <a:defPPr algn="just">
          <a:defRPr sz="1000" b="0" u="none" dirty="0" smtClean="0">
            <a:latin typeface="Arial" pitchFamily="34" charset="0"/>
            <a:cs typeface="Arial" pitchFamily="34" charset="0"/>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Template>
  <TotalTime>17425</TotalTime>
  <Words>2469</Words>
  <Application>Microsoft Office PowerPoint</Application>
  <PresentationFormat>On-screen Show (4:3)</PresentationFormat>
  <Paragraphs>516</Paragraphs>
  <Slides>51</Slides>
  <Notes>27</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2</vt:i4>
      </vt:variant>
      <vt:variant>
        <vt:lpstr>Slide Titles</vt:lpstr>
      </vt:variant>
      <vt:variant>
        <vt:i4>51</vt:i4>
      </vt:variant>
    </vt:vector>
  </HeadingPairs>
  <TitlesOfParts>
    <vt:vector size="57" baseType="lpstr">
      <vt:lpstr>Arial</vt:lpstr>
      <vt:lpstr>Symbol</vt:lpstr>
      <vt:lpstr>Tahoma</vt:lpstr>
      <vt:lpstr>presentation</vt:lpstr>
      <vt:lpstr>Worksheet</vt:lpstr>
      <vt:lpstr>Microsoft Excel Worksheet</vt:lpstr>
      <vt:lpstr>The Surprisingly Swift Decline of U.S.  Manufacturing Employment</vt:lpstr>
      <vt:lpstr>PowerPoint Presentation</vt:lpstr>
      <vt:lpstr>Post-War U.S. Manufacturing Employment</vt:lpstr>
      <vt:lpstr>Post-War U.S. Manufacturing Employment</vt:lpstr>
      <vt:lpstr>Post-War U.S. Manufacturing Employment</vt:lpstr>
      <vt:lpstr>Post-War U.S. Manufacturing Employment</vt:lpstr>
      <vt:lpstr>Introduction</vt:lpstr>
      <vt:lpstr>Before Continuing…</vt:lpstr>
      <vt:lpstr>Outline</vt:lpstr>
      <vt:lpstr>US NTR and Non-NTR Tariffs</vt:lpstr>
      <vt:lpstr>US-China Trade Policy, 1980-2001</vt:lpstr>
      <vt:lpstr>Plausible Mechanism?</vt:lpstr>
      <vt:lpstr>The “NTR Gap” i=industry</vt:lpstr>
      <vt:lpstr>Distribution of NTR Gap</vt:lpstr>
      <vt:lpstr>Preview of Results</vt:lpstr>
      <vt:lpstr>Preview of Findings – Employment Public NBER-CES Data</vt:lpstr>
      <vt:lpstr>Preview of Findings – Trade Public Census Trade Data</vt:lpstr>
      <vt:lpstr>Preview of Findings – Trade Public Census Trade Data</vt:lpstr>
      <vt:lpstr>Preview of Findings – Trade Public Census Trade Data</vt:lpstr>
      <vt:lpstr>Related Research</vt:lpstr>
      <vt:lpstr>Outline</vt:lpstr>
      <vt:lpstr>Census Data</vt:lpstr>
      <vt:lpstr>Outline</vt:lpstr>
      <vt:lpstr>Empirical Strategy i=industry; t=year</vt:lpstr>
      <vt:lpstr>Empirical Strategy i=industry; t=year</vt:lpstr>
      <vt:lpstr>Baseline Results (LBD)</vt:lpstr>
      <vt:lpstr>Baseline Results (LBD)</vt:lpstr>
      <vt:lpstr>Baseline Results (LBD)</vt:lpstr>
      <vt:lpstr>Baseline Results (LBD)</vt:lpstr>
      <vt:lpstr>Timing (LBD)</vt:lpstr>
      <vt:lpstr>Timing (LBD)</vt:lpstr>
      <vt:lpstr>Linearity (LBD)</vt:lpstr>
      <vt:lpstr>US vs EU (UNIDO) i=industry, t=year, c=country</vt:lpstr>
      <vt:lpstr>US vs EU (UNIDO) i=industry, t=year, c=country</vt:lpstr>
      <vt:lpstr>US vs EU (UNIDO) i=industry, t=year, c=country</vt:lpstr>
      <vt:lpstr>Outline</vt:lpstr>
      <vt:lpstr>Mechanisms</vt:lpstr>
      <vt:lpstr>U.S. Imports (LFTTD) h=product, c=country, t=year</vt:lpstr>
      <vt:lpstr>U.S. Imports (LFTTD) h=product, c=country, t=year</vt:lpstr>
      <vt:lpstr>Chinese Exports (NBS) h=product, c=country, t=year</vt:lpstr>
      <vt:lpstr>Chinese Exports (NBS) h=product, c=country, t=year</vt:lpstr>
      <vt:lpstr>Chinese Exports (NBS) h=product, c=country, t=year</vt:lpstr>
      <vt:lpstr>Chinese Exports (NBS) h=product, c=country, t=year</vt:lpstr>
      <vt:lpstr>Changes in U.S. Factor Intensity</vt:lpstr>
      <vt:lpstr>Changes in U.S. Factor Intensity</vt:lpstr>
      <vt:lpstr>Changes in U.S. Factor Intensity (CM) Industry Level</vt:lpstr>
      <vt:lpstr>Changes in U.S. Factor Intensity (CM) Plant Level</vt:lpstr>
      <vt:lpstr>Additional Plant-Level Results (LBD)</vt:lpstr>
      <vt:lpstr>Additional Plant-Level Results (LBD)</vt:lpstr>
      <vt:lpstr>Conclusions</vt:lpstr>
      <vt:lpstr>Thanks!</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Surprisingly Swift Decline of U.S.  Manufacturing Employment   May 2011       Justin R. Pierce, U.S. Census Bureau Peter K. Schott, Yale School of Management &amp; NBER</dc:title>
  <dc:creator>pks4</dc:creator>
  <cp:lastModifiedBy>Schott, Peter</cp:lastModifiedBy>
  <cp:revision>1397</cp:revision>
  <cp:lastPrinted>2014-02-20T16:21:36Z</cp:lastPrinted>
  <dcterms:created xsi:type="dcterms:W3CDTF">2012-10-07T19:45:42Z</dcterms:created>
  <dcterms:modified xsi:type="dcterms:W3CDTF">2015-05-12T18:09:32Z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PageLayout">
    <vt:lpwstr>Message</vt:lpwstr>
  </property>
</Properties>
</file>